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5" r:id="rId3"/>
    <p:sldId id="257" r:id="rId4"/>
    <p:sldId id="259" r:id="rId5"/>
    <p:sldId id="313" r:id="rId6"/>
    <p:sldId id="260" r:id="rId7"/>
    <p:sldId id="261" r:id="rId8"/>
    <p:sldId id="268" r:id="rId9"/>
    <p:sldId id="271" r:id="rId10"/>
    <p:sldId id="269" r:id="rId11"/>
    <p:sldId id="267" r:id="rId12"/>
    <p:sldId id="274" r:id="rId13"/>
    <p:sldId id="263" r:id="rId14"/>
    <p:sldId id="272" r:id="rId15"/>
    <p:sldId id="273" r:id="rId16"/>
    <p:sldId id="262" r:id="rId17"/>
    <p:sldId id="276" r:id="rId18"/>
    <p:sldId id="277" r:id="rId19"/>
    <p:sldId id="278" r:id="rId20"/>
    <p:sldId id="279" r:id="rId21"/>
    <p:sldId id="280" r:id="rId22"/>
    <p:sldId id="285" r:id="rId23"/>
    <p:sldId id="282" r:id="rId24"/>
    <p:sldId id="296" r:id="rId25"/>
    <p:sldId id="284" r:id="rId26"/>
    <p:sldId id="286" r:id="rId27"/>
    <p:sldId id="316" r:id="rId28"/>
    <p:sldId id="317" r:id="rId29"/>
    <p:sldId id="318" r:id="rId30"/>
    <p:sldId id="319" r:id="rId31"/>
    <p:sldId id="265" r:id="rId32"/>
    <p:sldId id="287" r:id="rId33"/>
    <p:sldId id="297" r:id="rId34"/>
    <p:sldId id="298" r:id="rId35"/>
    <p:sldId id="299" r:id="rId36"/>
    <p:sldId id="300" r:id="rId37"/>
    <p:sldId id="283" r:id="rId38"/>
    <p:sldId id="301" r:id="rId39"/>
    <p:sldId id="281" r:id="rId40"/>
    <p:sldId id="289" r:id="rId41"/>
    <p:sldId id="290" r:id="rId42"/>
    <p:sldId id="305" r:id="rId43"/>
    <p:sldId id="311" r:id="rId44"/>
    <p:sldId id="304" r:id="rId45"/>
    <p:sldId id="291" r:id="rId46"/>
    <p:sldId id="292" r:id="rId47"/>
    <p:sldId id="293" r:id="rId48"/>
    <p:sldId id="306" r:id="rId49"/>
    <p:sldId id="294" r:id="rId50"/>
    <p:sldId id="295" r:id="rId51"/>
    <p:sldId id="310" r:id="rId52"/>
    <p:sldId id="303" r:id="rId53"/>
    <p:sldId id="312" r:id="rId54"/>
    <p:sldId id="307" r:id="rId55"/>
    <p:sldId id="314" r:id="rId56"/>
    <p:sldId id="309" r:id="rId57"/>
    <p:sldId id="308" r:id="rId5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911" autoAdjust="0"/>
  </p:normalViewPr>
  <p:slideViewPr>
    <p:cSldViewPr showGuides="1">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623A8-D508-4D77-95E3-94290C370182}" type="doc">
      <dgm:prSet loTypeId="urn:microsoft.com/office/officeart/2005/8/layout/vList5" loCatId="list" qsTypeId="urn:microsoft.com/office/officeart/2005/8/quickstyle/3d3" qsCatId="3D" csTypeId="urn:microsoft.com/office/officeart/2005/8/colors/colorful1" csCatId="colorful" phldr="1"/>
      <dgm:spPr/>
      <dgm:t>
        <a:bodyPr/>
        <a:lstStyle/>
        <a:p>
          <a:endParaRPr lang="es-CO"/>
        </a:p>
      </dgm:t>
    </dgm:pt>
    <dgm:pt modelId="{13F65372-7346-421B-BFED-20642A4C8109}">
      <dgm:prSet phldrT="[Texto]" custT="1"/>
      <dgm:spPr/>
      <dgm:t>
        <a:bodyPr/>
        <a:lstStyle/>
        <a:p>
          <a:r>
            <a:rPr lang="es-CO" sz="1600" b="1" dirty="0">
              <a:solidFill>
                <a:schemeClr val="tx1"/>
              </a:solidFill>
              <a:latin typeface="Arial" panose="020B0604020202020204" pitchFamily="34" charset="0"/>
              <a:cs typeface="Arial" panose="020B0604020202020204" pitchFamily="34" charset="0"/>
            </a:rPr>
            <a:t>NORMA TECNICA</a:t>
          </a:r>
        </a:p>
      </dgm:t>
    </dgm:pt>
    <dgm:pt modelId="{2DB8C068-BCCA-47AC-BBF5-47962E674455}" type="parTrans" cxnId="{E2558B57-5B8F-4846-BAA5-8D268B9560C7}">
      <dgm:prSet/>
      <dgm:spPr/>
      <dgm:t>
        <a:bodyPr/>
        <a:lstStyle/>
        <a:p>
          <a:endParaRPr lang="es-CO" sz="1100">
            <a:solidFill>
              <a:schemeClr val="tx1"/>
            </a:solidFill>
          </a:endParaRPr>
        </a:p>
      </dgm:t>
    </dgm:pt>
    <dgm:pt modelId="{C9C82688-0899-46ED-8B66-013AF5BADD5A}" type="sibTrans" cxnId="{E2558B57-5B8F-4846-BAA5-8D268B9560C7}">
      <dgm:prSet/>
      <dgm:spPr/>
      <dgm:t>
        <a:bodyPr/>
        <a:lstStyle/>
        <a:p>
          <a:endParaRPr lang="es-CO" sz="1100">
            <a:solidFill>
              <a:schemeClr val="tx1"/>
            </a:solidFill>
          </a:endParaRPr>
        </a:p>
      </dgm:t>
    </dgm:pt>
    <dgm:pt modelId="{08705ECE-C5D7-42DF-A1F7-949C7B446AA8}">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Establece las actividades, procedimientos e intervenciones costo – efectivas de obligatorio cumplimiento, a desarrollar en </a:t>
          </a:r>
          <a:r>
            <a:rPr lang="es-CO" sz="1100" b="1" u="sng" dirty="0">
              <a:solidFill>
                <a:schemeClr val="tx1"/>
              </a:solidFill>
              <a:latin typeface="Arial" panose="020B0604020202020204" pitchFamily="34" charset="0"/>
              <a:cs typeface="Arial" panose="020B0604020202020204" pitchFamily="34" charset="0"/>
            </a:rPr>
            <a:t>forma secuencial y sistemática</a:t>
          </a:r>
          <a:r>
            <a:rPr lang="es-CO" sz="1100" dirty="0">
              <a:solidFill>
                <a:schemeClr val="tx1"/>
              </a:solidFill>
              <a:latin typeface="Arial" panose="020B0604020202020204" pitchFamily="34" charset="0"/>
              <a:cs typeface="Arial" panose="020B0604020202020204" pitchFamily="34" charset="0"/>
            </a:rPr>
            <a:t> en la población afiliada, para el cumplimiento de las acciones de protección específica y de detección temprana.</a:t>
          </a:r>
        </a:p>
      </dgm:t>
    </dgm:pt>
    <dgm:pt modelId="{EC532435-F75A-4B0D-84CB-0A77EE61D28C}" type="parTrans" cxnId="{D1093ECA-CC39-43E4-88C1-B72F46AC0EBF}">
      <dgm:prSet/>
      <dgm:spPr/>
      <dgm:t>
        <a:bodyPr/>
        <a:lstStyle/>
        <a:p>
          <a:endParaRPr lang="es-CO" sz="1100">
            <a:solidFill>
              <a:schemeClr val="tx1"/>
            </a:solidFill>
          </a:endParaRPr>
        </a:p>
      </dgm:t>
    </dgm:pt>
    <dgm:pt modelId="{ED08A73B-38B6-42D9-B674-F832F73CF904}" type="sibTrans" cxnId="{D1093ECA-CC39-43E4-88C1-B72F46AC0EBF}">
      <dgm:prSet/>
      <dgm:spPr/>
      <dgm:t>
        <a:bodyPr/>
        <a:lstStyle/>
        <a:p>
          <a:endParaRPr lang="es-CO" sz="1100">
            <a:solidFill>
              <a:schemeClr val="tx1"/>
            </a:solidFill>
          </a:endParaRPr>
        </a:p>
      </dgm:t>
    </dgm:pt>
    <dgm:pt modelId="{EB89B48D-8309-4E24-AF5F-8E0A4C9D0ABB}">
      <dgm:prSet phldrT="[Texto]" custT="1"/>
      <dgm:spPr/>
      <dgm:t>
        <a:bodyPr/>
        <a:lstStyle/>
        <a:p>
          <a:r>
            <a:rPr lang="es-CO" sz="1600" b="1" dirty="0">
              <a:solidFill>
                <a:schemeClr val="tx1"/>
              </a:solidFill>
              <a:latin typeface="Arial" panose="020B0604020202020204" pitchFamily="34" charset="0"/>
              <a:cs typeface="Arial" panose="020B0604020202020204" pitchFamily="34" charset="0"/>
            </a:rPr>
            <a:t>GUIA DE ATENCION</a:t>
          </a:r>
        </a:p>
      </dgm:t>
    </dgm:pt>
    <dgm:pt modelId="{CC2C9766-9352-4D52-BB86-231D283AA7A4}" type="parTrans" cxnId="{A854676D-7D64-4B1A-BCD9-831C72032D77}">
      <dgm:prSet/>
      <dgm:spPr/>
      <dgm:t>
        <a:bodyPr/>
        <a:lstStyle/>
        <a:p>
          <a:endParaRPr lang="es-CO" sz="1100">
            <a:solidFill>
              <a:schemeClr val="tx1"/>
            </a:solidFill>
          </a:endParaRPr>
        </a:p>
      </dgm:t>
    </dgm:pt>
    <dgm:pt modelId="{0E2B955D-F227-4CD6-AE29-2FBC0B21E1D7}" type="sibTrans" cxnId="{A854676D-7D64-4B1A-BCD9-831C72032D77}">
      <dgm:prSet/>
      <dgm:spPr/>
      <dgm:t>
        <a:bodyPr/>
        <a:lstStyle/>
        <a:p>
          <a:endParaRPr lang="es-CO" sz="1100">
            <a:solidFill>
              <a:schemeClr val="tx1"/>
            </a:solidFill>
          </a:endParaRPr>
        </a:p>
      </dgm:t>
    </dgm:pt>
    <dgm:pt modelId="{8725F247-B84D-4F8A-A48E-BFD279D33D47}">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Establece las actividades, procedimientos e intervenciones a seguir y el orden secuencial y lógico para el adecuado diagnóstico y tratamiento de las enfermedades de interés en salud pública establecidas.</a:t>
          </a:r>
        </a:p>
      </dgm:t>
    </dgm:pt>
    <dgm:pt modelId="{A9299C86-8FA2-44E9-839A-605B9275C3DC}" type="parTrans" cxnId="{72A7EEEE-02ED-49BE-B149-956BF3A5C3F4}">
      <dgm:prSet/>
      <dgm:spPr/>
      <dgm:t>
        <a:bodyPr/>
        <a:lstStyle/>
        <a:p>
          <a:endParaRPr lang="es-CO" sz="1100">
            <a:solidFill>
              <a:schemeClr val="tx1"/>
            </a:solidFill>
          </a:endParaRPr>
        </a:p>
      </dgm:t>
    </dgm:pt>
    <dgm:pt modelId="{ABFF7216-5EFC-4198-AD55-47F6A96AEA14}" type="sibTrans" cxnId="{72A7EEEE-02ED-49BE-B149-956BF3A5C3F4}">
      <dgm:prSet/>
      <dgm:spPr/>
      <dgm:t>
        <a:bodyPr/>
        <a:lstStyle/>
        <a:p>
          <a:endParaRPr lang="es-CO" sz="1100">
            <a:solidFill>
              <a:schemeClr val="tx1"/>
            </a:solidFill>
          </a:endParaRPr>
        </a:p>
      </dgm:t>
    </dgm:pt>
    <dgm:pt modelId="{BC8D8C81-D1E6-4564-89F3-FF07716DFEE3}">
      <dgm:prSet phldrT="[Texto]" custT="1"/>
      <dgm:spPr/>
      <dgm:t>
        <a:bodyPr/>
        <a:lstStyle/>
        <a:p>
          <a:r>
            <a:rPr lang="es-CO" sz="1600" b="1" dirty="0">
              <a:solidFill>
                <a:schemeClr val="tx1"/>
              </a:solidFill>
              <a:latin typeface="Arial" panose="020B0604020202020204" pitchFamily="34" charset="0"/>
              <a:cs typeface="Arial" panose="020B0604020202020204" pitchFamily="34" charset="0"/>
            </a:rPr>
            <a:t>DEMANDA INDUCIDA</a:t>
          </a:r>
        </a:p>
      </dgm:t>
    </dgm:pt>
    <dgm:pt modelId="{1EE4F8A9-DF32-401C-AABC-A3115397FCBF}" type="parTrans" cxnId="{34EFA2AE-7076-4DBB-BAE0-6AB8AC38D987}">
      <dgm:prSet/>
      <dgm:spPr/>
      <dgm:t>
        <a:bodyPr/>
        <a:lstStyle/>
        <a:p>
          <a:endParaRPr lang="es-CO" sz="1100">
            <a:solidFill>
              <a:schemeClr val="tx1"/>
            </a:solidFill>
          </a:endParaRPr>
        </a:p>
      </dgm:t>
    </dgm:pt>
    <dgm:pt modelId="{5E8271B9-757D-4EE1-914C-76773851016B}" type="sibTrans" cxnId="{34EFA2AE-7076-4DBB-BAE0-6AB8AC38D987}">
      <dgm:prSet/>
      <dgm:spPr/>
      <dgm:t>
        <a:bodyPr/>
        <a:lstStyle/>
        <a:p>
          <a:endParaRPr lang="es-CO" sz="1100">
            <a:solidFill>
              <a:schemeClr val="tx1"/>
            </a:solidFill>
          </a:endParaRPr>
        </a:p>
      </dgm:t>
    </dgm:pt>
    <dgm:pt modelId="{6EB810F1-D36A-45ED-B631-D9F13D90213E}">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Acciones encaminadas a informar y educar a la población afiliada, con el fin de dar cumplimiento a las actividades, procedimientos e intervenciones de protección específica y detección temprana establecidas en las normas técnicas.</a:t>
          </a:r>
        </a:p>
      </dgm:t>
    </dgm:pt>
    <dgm:pt modelId="{DAD95E40-B788-4194-8D09-2F949C4C21A4}" type="parTrans" cxnId="{F8C587F4-7974-48E2-993A-1D185A072E15}">
      <dgm:prSet/>
      <dgm:spPr/>
      <dgm:t>
        <a:bodyPr/>
        <a:lstStyle/>
        <a:p>
          <a:endParaRPr lang="es-CO" sz="1100">
            <a:solidFill>
              <a:schemeClr val="tx1"/>
            </a:solidFill>
          </a:endParaRPr>
        </a:p>
      </dgm:t>
    </dgm:pt>
    <dgm:pt modelId="{591317E7-0536-4EF7-94B5-414C509601B8}" type="sibTrans" cxnId="{F8C587F4-7974-48E2-993A-1D185A072E15}">
      <dgm:prSet/>
      <dgm:spPr/>
      <dgm:t>
        <a:bodyPr/>
        <a:lstStyle/>
        <a:p>
          <a:endParaRPr lang="es-CO" sz="1100">
            <a:solidFill>
              <a:schemeClr val="tx1"/>
            </a:solidFill>
          </a:endParaRPr>
        </a:p>
      </dgm:t>
    </dgm:pt>
    <dgm:pt modelId="{ED6AD79A-45B9-41C5-934E-EF064F0975C6}">
      <dgm:prSet phldrT="[Texto]" custT="1"/>
      <dgm:spPr/>
      <dgm:t>
        <a:bodyPr/>
        <a:lstStyle/>
        <a:p>
          <a:pPr algn="just"/>
          <a:r>
            <a:rPr lang="es-CO" sz="1600" b="1" dirty="0">
              <a:solidFill>
                <a:schemeClr val="tx1"/>
              </a:solidFill>
              <a:latin typeface="Arial" panose="020B0604020202020204" pitchFamily="34" charset="0"/>
              <a:cs typeface="Arial" panose="020B0604020202020204" pitchFamily="34" charset="0"/>
            </a:rPr>
            <a:t>PROTECCIÓN ESPECÍFICA</a:t>
          </a:r>
        </a:p>
      </dgm:t>
    </dgm:pt>
    <dgm:pt modelId="{DD8EC63F-163E-4C53-B388-5A5522034BE3}" type="parTrans" cxnId="{2C78336F-180F-42F4-B5AF-CB3CD30B5382}">
      <dgm:prSet/>
      <dgm:spPr/>
      <dgm:t>
        <a:bodyPr/>
        <a:lstStyle/>
        <a:p>
          <a:endParaRPr lang="es-CO" sz="1100">
            <a:solidFill>
              <a:schemeClr val="tx1"/>
            </a:solidFill>
          </a:endParaRPr>
        </a:p>
      </dgm:t>
    </dgm:pt>
    <dgm:pt modelId="{4C5DDA1F-D64B-4A72-871B-3A0458E2B643}" type="sibTrans" cxnId="{2C78336F-180F-42F4-B5AF-CB3CD30B5382}">
      <dgm:prSet/>
      <dgm:spPr/>
      <dgm:t>
        <a:bodyPr/>
        <a:lstStyle/>
        <a:p>
          <a:endParaRPr lang="es-CO" sz="1100">
            <a:solidFill>
              <a:schemeClr val="tx1"/>
            </a:solidFill>
          </a:endParaRPr>
        </a:p>
      </dgm:t>
    </dgm:pt>
    <dgm:pt modelId="{7543C52B-0CA1-4BA3-B5BD-761C8F3B5502}">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Determina las </a:t>
          </a:r>
          <a:r>
            <a:rPr lang="es-CO" sz="1100" b="1" u="sng" dirty="0">
              <a:solidFill>
                <a:schemeClr val="tx1"/>
              </a:solidFill>
              <a:latin typeface="Arial" panose="020B0604020202020204" pitchFamily="34" charset="0"/>
              <a:cs typeface="Arial" panose="020B0604020202020204" pitchFamily="34" charset="0"/>
            </a:rPr>
            <a:t>frecuencias mínimas anuales </a:t>
          </a:r>
          <a:r>
            <a:rPr lang="es-CO" sz="1100" dirty="0">
              <a:solidFill>
                <a:schemeClr val="tx1"/>
              </a:solidFill>
              <a:latin typeface="Arial" panose="020B0604020202020204" pitchFamily="34" charset="0"/>
              <a:cs typeface="Arial" panose="020B0604020202020204" pitchFamily="34" charset="0"/>
            </a:rPr>
            <a:t>de atención y los </a:t>
          </a:r>
          <a:r>
            <a:rPr lang="es-CO" sz="1100" b="1" u="sng" dirty="0">
              <a:solidFill>
                <a:schemeClr val="tx1"/>
              </a:solidFill>
              <a:latin typeface="Arial" panose="020B0604020202020204" pitchFamily="34" charset="0"/>
              <a:cs typeface="Arial" panose="020B0604020202020204" pitchFamily="34" charset="0"/>
            </a:rPr>
            <a:t>profesionales de la salud responsables</a:t>
          </a:r>
          <a:r>
            <a:rPr lang="es-CO" sz="1100" dirty="0">
              <a:solidFill>
                <a:schemeClr val="tx1"/>
              </a:solidFill>
              <a:latin typeface="Arial" panose="020B0604020202020204" pitchFamily="34" charset="0"/>
              <a:cs typeface="Arial" panose="020B0604020202020204" pitchFamily="34" charset="0"/>
            </a:rPr>
            <a:t> y debidamente capacitados para el desarrollo de las mismas.</a:t>
          </a:r>
        </a:p>
      </dgm:t>
    </dgm:pt>
    <dgm:pt modelId="{F8C0439C-FA42-4D4D-BAA1-1ACBAE184D45}" type="parTrans" cxnId="{8462553C-CB97-4895-B0F1-D4706B07C438}">
      <dgm:prSet/>
      <dgm:spPr/>
      <dgm:t>
        <a:bodyPr/>
        <a:lstStyle/>
        <a:p>
          <a:endParaRPr lang="es-CO" sz="1100">
            <a:solidFill>
              <a:schemeClr val="tx1"/>
            </a:solidFill>
          </a:endParaRPr>
        </a:p>
      </dgm:t>
    </dgm:pt>
    <dgm:pt modelId="{8B80A1AE-EE67-4A3F-8FB5-E781FDA5ED3D}" type="sibTrans" cxnId="{8462553C-CB97-4895-B0F1-D4706B07C438}">
      <dgm:prSet/>
      <dgm:spPr/>
      <dgm:t>
        <a:bodyPr/>
        <a:lstStyle/>
        <a:p>
          <a:endParaRPr lang="es-CO" sz="1100">
            <a:solidFill>
              <a:schemeClr val="tx1"/>
            </a:solidFill>
          </a:endParaRPr>
        </a:p>
      </dgm:t>
    </dgm:pt>
    <dgm:pt modelId="{A83B34D6-D3C3-4016-A9DA-ABFE2C08032E}">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Las guías de atención relacionadas con tuberculosis, lepra, </a:t>
          </a:r>
          <a:r>
            <a:rPr lang="es-CO" sz="1100" dirty="0" err="1">
              <a:solidFill>
                <a:schemeClr val="tx1"/>
              </a:solidFill>
              <a:latin typeface="Arial" panose="020B0604020202020204" pitchFamily="34" charset="0"/>
              <a:cs typeface="Arial" panose="020B0604020202020204" pitchFamily="34" charset="0"/>
            </a:rPr>
            <a:t>leishmaniasis</a:t>
          </a:r>
          <a:r>
            <a:rPr lang="es-CO" sz="1100" dirty="0">
              <a:solidFill>
                <a:schemeClr val="tx1"/>
              </a:solidFill>
              <a:latin typeface="Arial" panose="020B0604020202020204" pitchFamily="34" charset="0"/>
              <a:cs typeface="Arial" panose="020B0604020202020204" pitchFamily="34" charset="0"/>
            </a:rPr>
            <a:t> y malaria contienen elementos normativos de obligatorio cumplimiento. Actualmente la Guía VIH– SIDA y Enfermedad Renal Crónica también son obligatorias. </a:t>
          </a:r>
        </a:p>
      </dgm:t>
    </dgm:pt>
    <dgm:pt modelId="{B66773EB-3A6A-41CC-AA2F-33A940C7427E}" type="parTrans" cxnId="{4955FCCC-F85F-4E94-B1DA-D54FF906D651}">
      <dgm:prSet/>
      <dgm:spPr/>
      <dgm:t>
        <a:bodyPr/>
        <a:lstStyle/>
        <a:p>
          <a:endParaRPr lang="es-CO" sz="1100">
            <a:solidFill>
              <a:schemeClr val="tx1"/>
            </a:solidFill>
          </a:endParaRPr>
        </a:p>
      </dgm:t>
    </dgm:pt>
    <dgm:pt modelId="{60FA50B9-85C0-41C1-9C66-5801104E405E}" type="sibTrans" cxnId="{4955FCCC-F85F-4E94-B1DA-D54FF906D651}">
      <dgm:prSet/>
      <dgm:spPr/>
      <dgm:t>
        <a:bodyPr/>
        <a:lstStyle/>
        <a:p>
          <a:endParaRPr lang="es-CO" sz="1100">
            <a:solidFill>
              <a:schemeClr val="tx1"/>
            </a:solidFill>
          </a:endParaRPr>
        </a:p>
      </dgm:t>
    </dgm:pt>
    <dgm:pt modelId="{324487FA-4547-4C14-9A19-304AE6B4C2D7}">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Conjunto de actividades, procedimientos e intervenciones tendientes a garantizar la protección de los afiliados frente a un riesgo específico, con el fin de evitar la presencia de la enfermedad.</a:t>
          </a:r>
        </a:p>
      </dgm:t>
    </dgm:pt>
    <dgm:pt modelId="{B866249D-AAC4-49BB-AB30-49A4A63076BD}" type="parTrans" cxnId="{94E8EF81-5680-468A-A078-AFFA4AD4BB14}">
      <dgm:prSet/>
      <dgm:spPr/>
      <dgm:t>
        <a:bodyPr/>
        <a:lstStyle/>
        <a:p>
          <a:endParaRPr lang="es-CO">
            <a:solidFill>
              <a:schemeClr val="tx1"/>
            </a:solidFill>
          </a:endParaRPr>
        </a:p>
      </dgm:t>
    </dgm:pt>
    <dgm:pt modelId="{13BFBD23-E476-4549-8F32-D28EB992C2A1}" type="sibTrans" cxnId="{94E8EF81-5680-468A-A078-AFFA4AD4BB14}">
      <dgm:prSet/>
      <dgm:spPr/>
      <dgm:t>
        <a:bodyPr/>
        <a:lstStyle/>
        <a:p>
          <a:endParaRPr lang="es-CO">
            <a:solidFill>
              <a:schemeClr val="tx1"/>
            </a:solidFill>
          </a:endParaRPr>
        </a:p>
      </dgm:t>
    </dgm:pt>
    <dgm:pt modelId="{881DECCA-26CD-4F99-A314-EC3BF0EBEE76}">
      <dgm:prSet phldrT="[Texto]" custT="1"/>
      <dgm:spPr/>
      <dgm:t>
        <a:bodyPr/>
        <a:lstStyle/>
        <a:p>
          <a:pPr algn="ctr"/>
          <a:r>
            <a:rPr lang="es-CO" sz="1600" b="1" dirty="0">
              <a:solidFill>
                <a:schemeClr val="tx1"/>
              </a:solidFill>
              <a:latin typeface="Arial" panose="020B0604020202020204" pitchFamily="34" charset="0"/>
              <a:cs typeface="Arial" panose="020B0604020202020204" pitchFamily="34" charset="0"/>
            </a:rPr>
            <a:t>DETECCION TEMPRANA</a:t>
          </a:r>
        </a:p>
      </dgm:t>
    </dgm:pt>
    <dgm:pt modelId="{E265D22D-FFB7-41D3-969E-425D7EB4A83E}" type="parTrans" cxnId="{1E14670A-6167-4032-B461-25CC831C2532}">
      <dgm:prSet/>
      <dgm:spPr/>
      <dgm:t>
        <a:bodyPr/>
        <a:lstStyle/>
        <a:p>
          <a:endParaRPr lang="es-CO">
            <a:solidFill>
              <a:schemeClr val="tx1"/>
            </a:solidFill>
          </a:endParaRPr>
        </a:p>
      </dgm:t>
    </dgm:pt>
    <dgm:pt modelId="{40264426-9B75-49E5-9816-20E2CD95409A}" type="sibTrans" cxnId="{1E14670A-6167-4032-B461-25CC831C2532}">
      <dgm:prSet/>
      <dgm:spPr/>
      <dgm:t>
        <a:bodyPr/>
        <a:lstStyle/>
        <a:p>
          <a:endParaRPr lang="es-CO">
            <a:solidFill>
              <a:schemeClr val="tx1"/>
            </a:solidFill>
          </a:endParaRPr>
        </a:p>
      </dgm:t>
    </dgm:pt>
    <dgm:pt modelId="{832AEFB8-2BC7-4A64-BC68-EC13E0048F46}">
      <dgm:prSet phldrT="[Texto]" custT="1"/>
      <dgm:spPr/>
      <dgm:t>
        <a:bodyPr/>
        <a:lstStyle/>
        <a:p>
          <a:pPr algn="just"/>
          <a:r>
            <a:rPr lang="es-CO" sz="1100" dirty="0">
              <a:solidFill>
                <a:schemeClr val="tx1"/>
              </a:solidFill>
              <a:latin typeface="Arial" panose="020B0604020202020204" pitchFamily="34" charset="0"/>
              <a:cs typeface="Arial" panose="020B0604020202020204" pitchFamily="34" charset="0"/>
            </a:rPr>
            <a:t>Conjunto de actividades, procedimientos e intervenciones que permiten identificar en forma oportuna y efectiva la enfermedad, facilitan su diagnóstico precoz, el tratamiento oportuno, la reducción de su duración y el daño causado, evitando secuelas, incapacidad y muerte.</a:t>
          </a:r>
        </a:p>
      </dgm:t>
    </dgm:pt>
    <dgm:pt modelId="{15A03645-2FCB-4BEE-8421-E45B31F055AB}" type="parTrans" cxnId="{49A1AE56-BD10-4E36-A837-A88F2E875C5A}">
      <dgm:prSet/>
      <dgm:spPr/>
      <dgm:t>
        <a:bodyPr/>
        <a:lstStyle/>
        <a:p>
          <a:endParaRPr lang="es-CO">
            <a:solidFill>
              <a:schemeClr val="tx1"/>
            </a:solidFill>
          </a:endParaRPr>
        </a:p>
      </dgm:t>
    </dgm:pt>
    <dgm:pt modelId="{46B9E49E-6FE0-4DC1-BC21-07FD22420131}" type="sibTrans" cxnId="{49A1AE56-BD10-4E36-A837-A88F2E875C5A}">
      <dgm:prSet/>
      <dgm:spPr/>
      <dgm:t>
        <a:bodyPr/>
        <a:lstStyle/>
        <a:p>
          <a:endParaRPr lang="es-CO">
            <a:solidFill>
              <a:schemeClr val="tx1"/>
            </a:solidFill>
          </a:endParaRPr>
        </a:p>
      </dgm:t>
    </dgm:pt>
    <dgm:pt modelId="{ED41A7F9-234B-428C-ADAD-3573BD532019}" type="pres">
      <dgm:prSet presAssocID="{918623A8-D508-4D77-95E3-94290C370182}" presName="Name0" presStyleCnt="0">
        <dgm:presLayoutVars>
          <dgm:dir/>
          <dgm:animLvl val="lvl"/>
          <dgm:resizeHandles val="exact"/>
        </dgm:presLayoutVars>
      </dgm:prSet>
      <dgm:spPr/>
    </dgm:pt>
    <dgm:pt modelId="{1EFF7C65-A5BE-4CA4-B847-523096BB6CF0}" type="pres">
      <dgm:prSet presAssocID="{13F65372-7346-421B-BFED-20642A4C8109}" presName="linNode" presStyleCnt="0"/>
      <dgm:spPr/>
    </dgm:pt>
    <dgm:pt modelId="{F6C0F32F-73F6-4009-B0F5-D0C0DCA7F713}" type="pres">
      <dgm:prSet presAssocID="{13F65372-7346-421B-BFED-20642A4C8109}" presName="parentText" presStyleLbl="node1" presStyleIdx="0" presStyleCnt="5">
        <dgm:presLayoutVars>
          <dgm:chMax val="1"/>
          <dgm:bulletEnabled val="1"/>
        </dgm:presLayoutVars>
      </dgm:prSet>
      <dgm:spPr/>
    </dgm:pt>
    <dgm:pt modelId="{BF40160B-6E5D-4EE2-9EA2-1803F4B1122C}" type="pres">
      <dgm:prSet presAssocID="{13F65372-7346-421B-BFED-20642A4C8109}" presName="descendantText" presStyleLbl="alignAccFollowNode1" presStyleIdx="0" presStyleCnt="5" custScaleY="149618">
        <dgm:presLayoutVars>
          <dgm:bulletEnabled val="1"/>
        </dgm:presLayoutVars>
      </dgm:prSet>
      <dgm:spPr/>
    </dgm:pt>
    <dgm:pt modelId="{448D9783-6C83-414B-97BA-91032B935631}" type="pres">
      <dgm:prSet presAssocID="{C9C82688-0899-46ED-8B66-013AF5BADD5A}" presName="sp" presStyleCnt="0"/>
      <dgm:spPr/>
    </dgm:pt>
    <dgm:pt modelId="{8C741B5C-79E9-4082-B59B-ACAF0FD06546}" type="pres">
      <dgm:prSet presAssocID="{EB89B48D-8309-4E24-AF5F-8E0A4C9D0ABB}" presName="linNode" presStyleCnt="0"/>
      <dgm:spPr/>
    </dgm:pt>
    <dgm:pt modelId="{AE37EA8D-54C9-4DE6-8E4A-F33B6159B724}" type="pres">
      <dgm:prSet presAssocID="{EB89B48D-8309-4E24-AF5F-8E0A4C9D0ABB}" presName="parentText" presStyleLbl="node1" presStyleIdx="1" presStyleCnt="5">
        <dgm:presLayoutVars>
          <dgm:chMax val="1"/>
          <dgm:bulletEnabled val="1"/>
        </dgm:presLayoutVars>
      </dgm:prSet>
      <dgm:spPr/>
    </dgm:pt>
    <dgm:pt modelId="{0C3AA8F7-36D0-4765-BCD8-6CCB77F940B4}" type="pres">
      <dgm:prSet presAssocID="{EB89B48D-8309-4E24-AF5F-8E0A4C9D0ABB}" presName="descendantText" presStyleLbl="alignAccFollowNode1" presStyleIdx="1" presStyleCnt="5" custScaleY="142199">
        <dgm:presLayoutVars>
          <dgm:bulletEnabled val="1"/>
        </dgm:presLayoutVars>
      </dgm:prSet>
      <dgm:spPr/>
    </dgm:pt>
    <dgm:pt modelId="{6E4AC5DB-483E-4ECD-ABB1-ED258AB491F8}" type="pres">
      <dgm:prSet presAssocID="{0E2B955D-F227-4CD6-AE29-2FBC0B21E1D7}" presName="sp" presStyleCnt="0"/>
      <dgm:spPr/>
    </dgm:pt>
    <dgm:pt modelId="{ABCCFD70-8476-490E-87BD-5F9F05432A6A}" type="pres">
      <dgm:prSet presAssocID="{BC8D8C81-D1E6-4564-89F3-FF07716DFEE3}" presName="linNode" presStyleCnt="0"/>
      <dgm:spPr/>
    </dgm:pt>
    <dgm:pt modelId="{37377048-D19D-469B-9ACD-43BB155A2B41}" type="pres">
      <dgm:prSet presAssocID="{BC8D8C81-D1E6-4564-89F3-FF07716DFEE3}" presName="parentText" presStyleLbl="node1" presStyleIdx="2" presStyleCnt="5">
        <dgm:presLayoutVars>
          <dgm:chMax val="1"/>
          <dgm:bulletEnabled val="1"/>
        </dgm:presLayoutVars>
      </dgm:prSet>
      <dgm:spPr/>
    </dgm:pt>
    <dgm:pt modelId="{792BC0BD-BC73-4FAD-BB9D-C25DAC0E3F8D}" type="pres">
      <dgm:prSet presAssocID="{BC8D8C81-D1E6-4564-89F3-FF07716DFEE3}" presName="descendantText" presStyleLbl="alignAccFollowNode1" presStyleIdx="2" presStyleCnt="5" custScaleY="107072">
        <dgm:presLayoutVars>
          <dgm:bulletEnabled val="1"/>
        </dgm:presLayoutVars>
      </dgm:prSet>
      <dgm:spPr/>
    </dgm:pt>
    <dgm:pt modelId="{4F270BB7-501B-481D-8C76-7D750E8AD8FC}" type="pres">
      <dgm:prSet presAssocID="{5E8271B9-757D-4EE1-914C-76773851016B}" presName="sp" presStyleCnt="0"/>
      <dgm:spPr/>
    </dgm:pt>
    <dgm:pt modelId="{AEA75CEB-DDBD-4CFD-9F7F-68E80FF97072}" type="pres">
      <dgm:prSet presAssocID="{ED6AD79A-45B9-41C5-934E-EF064F0975C6}" presName="linNode" presStyleCnt="0"/>
      <dgm:spPr/>
    </dgm:pt>
    <dgm:pt modelId="{61CC7BD7-F90D-42BA-A372-033918E98426}" type="pres">
      <dgm:prSet presAssocID="{ED6AD79A-45B9-41C5-934E-EF064F0975C6}" presName="parentText" presStyleLbl="node1" presStyleIdx="3" presStyleCnt="5" custLinFactNeighborY="-1370">
        <dgm:presLayoutVars>
          <dgm:chMax val="1"/>
          <dgm:bulletEnabled val="1"/>
        </dgm:presLayoutVars>
      </dgm:prSet>
      <dgm:spPr/>
    </dgm:pt>
    <dgm:pt modelId="{488A492F-03D3-4AD6-8D6F-F12B7CF36B52}" type="pres">
      <dgm:prSet presAssocID="{ED6AD79A-45B9-41C5-934E-EF064F0975C6}" presName="descendantText" presStyleLbl="alignAccFollowNode1" presStyleIdx="3" presStyleCnt="5" custScaleY="73662">
        <dgm:presLayoutVars>
          <dgm:bulletEnabled val="1"/>
        </dgm:presLayoutVars>
      </dgm:prSet>
      <dgm:spPr/>
    </dgm:pt>
    <dgm:pt modelId="{59DBAB03-C332-4494-A748-85A5F7A3DD80}" type="pres">
      <dgm:prSet presAssocID="{4C5DDA1F-D64B-4A72-871B-3A0458E2B643}" presName="sp" presStyleCnt="0"/>
      <dgm:spPr/>
    </dgm:pt>
    <dgm:pt modelId="{53035EE9-656D-4DF4-9C07-DE3CE215C643}" type="pres">
      <dgm:prSet presAssocID="{881DECCA-26CD-4F99-A314-EC3BF0EBEE76}" presName="linNode" presStyleCnt="0"/>
      <dgm:spPr/>
    </dgm:pt>
    <dgm:pt modelId="{9AF3001C-D124-4BB5-BF96-2F49FA5FCEC4}" type="pres">
      <dgm:prSet presAssocID="{881DECCA-26CD-4F99-A314-EC3BF0EBEE76}" presName="parentText" presStyleLbl="node1" presStyleIdx="4" presStyleCnt="5">
        <dgm:presLayoutVars>
          <dgm:chMax val="1"/>
          <dgm:bulletEnabled val="1"/>
        </dgm:presLayoutVars>
      </dgm:prSet>
      <dgm:spPr/>
    </dgm:pt>
    <dgm:pt modelId="{51310784-CF5F-4C32-A185-10987598A44A}" type="pres">
      <dgm:prSet presAssocID="{881DECCA-26CD-4F99-A314-EC3BF0EBEE76}" presName="descendantText" presStyleLbl="alignAccFollowNode1" presStyleIdx="4" presStyleCnt="5" custScaleY="89109">
        <dgm:presLayoutVars>
          <dgm:bulletEnabled val="1"/>
        </dgm:presLayoutVars>
      </dgm:prSet>
      <dgm:spPr/>
    </dgm:pt>
  </dgm:ptLst>
  <dgm:cxnLst>
    <dgm:cxn modelId="{1E14670A-6167-4032-B461-25CC831C2532}" srcId="{918623A8-D508-4D77-95E3-94290C370182}" destId="{881DECCA-26CD-4F99-A314-EC3BF0EBEE76}" srcOrd="4" destOrd="0" parTransId="{E265D22D-FFB7-41D3-969E-425D7EB4A83E}" sibTransId="{40264426-9B75-49E5-9816-20E2CD95409A}"/>
    <dgm:cxn modelId="{76FC1913-384D-49F1-8256-B619B2EDFDCE}" type="presOf" srcId="{ED6AD79A-45B9-41C5-934E-EF064F0975C6}" destId="{61CC7BD7-F90D-42BA-A372-033918E98426}" srcOrd="0" destOrd="0" presId="urn:microsoft.com/office/officeart/2005/8/layout/vList5"/>
    <dgm:cxn modelId="{3F00B613-97C5-4D77-AC44-A37200C67BBB}" type="presOf" srcId="{832AEFB8-2BC7-4A64-BC68-EC13E0048F46}" destId="{51310784-CF5F-4C32-A185-10987598A44A}" srcOrd="0" destOrd="0" presId="urn:microsoft.com/office/officeart/2005/8/layout/vList5"/>
    <dgm:cxn modelId="{C79F2321-76FC-44FA-B2F7-5AFF693EAECE}" type="presOf" srcId="{7543C52B-0CA1-4BA3-B5BD-761C8F3B5502}" destId="{BF40160B-6E5D-4EE2-9EA2-1803F4B1122C}" srcOrd="0" destOrd="1" presId="urn:microsoft.com/office/officeart/2005/8/layout/vList5"/>
    <dgm:cxn modelId="{D1A0542B-E427-4C42-96C5-5D16AD9E62A5}" type="presOf" srcId="{A83B34D6-D3C3-4016-A9DA-ABFE2C08032E}" destId="{0C3AA8F7-36D0-4765-BCD8-6CCB77F940B4}" srcOrd="0" destOrd="1" presId="urn:microsoft.com/office/officeart/2005/8/layout/vList5"/>
    <dgm:cxn modelId="{8462553C-CB97-4895-B0F1-D4706B07C438}" srcId="{13F65372-7346-421B-BFED-20642A4C8109}" destId="{7543C52B-0CA1-4BA3-B5BD-761C8F3B5502}" srcOrd="1" destOrd="0" parTransId="{F8C0439C-FA42-4D4D-BAA1-1ACBAE184D45}" sibTransId="{8B80A1AE-EE67-4A3F-8FB5-E781FDA5ED3D}"/>
    <dgm:cxn modelId="{BCC43640-25B4-479F-BEF5-9333F33CDFBC}" type="presOf" srcId="{324487FA-4547-4C14-9A19-304AE6B4C2D7}" destId="{488A492F-03D3-4AD6-8D6F-F12B7CF36B52}" srcOrd="0" destOrd="0" presId="urn:microsoft.com/office/officeart/2005/8/layout/vList5"/>
    <dgm:cxn modelId="{1D266D60-2D9C-4CD2-8513-AC4CA2EBF057}" type="presOf" srcId="{6EB810F1-D36A-45ED-B631-D9F13D90213E}" destId="{792BC0BD-BC73-4FAD-BB9D-C25DAC0E3F8D}" srcOrd="0" destOrd="0" presId="urn:microsoft.com/office/officeart/2005/8/layout/vList5"/>
    <dgm:cxn modelId="{A854676D-7D64-4B1A-BCD9-831C72032D77}" srcId="{918623A8-D508-4D77-95E3-94290C370182}" destId="{EB89B48D-8309-4E24-AF5F-8E0A4C9D0ABB}" srcOrd="1" destOrd="0" parTransId="{CC2C9766-9352-4D52-BB86-231D283AA7A4}" sibTransId="{0E2B955D-F227-4CD6-AE29-2FBC0B21E1D7}"/>
    <dgm:cxn modelId="{2C78336F-180F-42F4-B5AF-CB3CD30B5382}" srcId="{918623A8-D508-4D77-95E3-94290C370182}" destId="{ED6AD79A-45B9-41C5-934E-EF064F0975C6}" srcOrd="3" destOrd="0" parTransId="{DD8EC63F-163E-4C53-B388-5A5522034BE3}" sibTransId="{4C5DDA1F-D64B-4A72-871B-3A0458E2B643}"/>
    <dgm:cxn modelId="{49A1AE56-BD10-4E36-A837-A88F2E875C5A}" srcId="{881DECCA-26CD-4F99-A314-EC3BF0EBEE76}" destId="{832AEFB8-2BC7-4A64-BC68-EC13E0048F46}" srcOrd="0" destOrd="0" parTransId="{15A03645-2FCB-4BEE-8421-E45B31F055AB}" sibTransId="{46B9E49E-6FE0-4DC1-BC21-07FD22420131}"/>
    <dgm:cxn modelId="{E2558B57-5B8F-4846-BAA5-8D268B9560C7}" srcId="{918623A8-D508-4D77-95E3-94290C370182}" destId="{13F65372-7346-421B-BFED-20642A4C8109}" srcOrd="0" destOrd="0" parTransId="{2DB8C068-BCCA-47AC-BBF5-47962E674455}" sibTransId="{C9C82688-0899-46ED-8B66-013AF5BADD5A}"/>
    <dgm:cxn modelId="{CB00BC7A-39F4-426F-8260-320C0AD49601}" type="presOf" srcId="{EB89B48D-8309-4E24-AF5F-8E0A4C9D0ABB}" destId="{AE37EA8D-54C9-4DE6-8E4A-F33B6159B724}" srcOrd="0" destOrd="0" presId="urn:microsoft.com/office/officeart/2005/8/layout/vList5"/>
    <dgm:cxn modelId="{34F0327F-E691-40A0-B63B-B8FBD2AED8D4}" type="presOf" srcId="{918623A8-D508-4D77-95E3-94290C370182}" destId="{ED41A7F9-234B-428C-ADAD-3573BD532019}" srcOrd="0" destOrd="0" presId="urn:microsoft.com/office/officeart/2005/8/layout/vList5"/>
    <dgm:cxn modelId="{94E8EF81-5680-468A-A078-AFFA4AD4BB14}" srcId="{ED6AD79A-45B9-41C5-934E-EF064F0975C6}" destId="{324487FA-4547-4C14-9A19-304AE6B4C2D7}" srcOrd="0" destOrd="0" parTransId="{B866249D-AAC4-49BB-AB30-49A4A63076BD}" sibTransId="{13BFBD23-E476-4549-8F32-D28EB992C2A1}"/>
    <dgm:cxn modelId="{48559392-F32E-4BF2-8983-AC5A12E709FD}" type="presOf" srcId="{13F65372-7346-421B-BFED-20642A4C8109}" destId="{F6C0F32F-73F6-4009-B0F5-D0C0DCA7F713}" srcOrd="0" destOrd="0" presId="urn:microsoft.com/office/officeart/2005/8/layout/vList5"/>
    <dgm:cxn modelId="{622DDB93-3C8F-4429-8FDF-E13F496D2607}" type="presOf" srcId="{8725F247-B84D-4F8A-A48E-BFD279D33D47}" destId="{0C3AA8F7-36D0-4765-BCD8-6CCB77F940B4}" srcOrd="0" destOrd="0" presId="urn:microsoft.com/office/officeart/2005/8/layout/vList5"/>
    <dgm:cxn modelId="{0BEADEA4-F461-4AE3-8B0A-FEDE1D8F9B48}" type="presOf" srcId="{881DECCA-26CD-4F99-A314-EC3BF0EBEE76}" destId="{9AF3001C-D124-4BB5-BF96-2F49FA5FCEC4}" srcOrd="0" destOrd="0" presId="urn:microsoft.com/office/officeart/2005/8/layout/vList5"/>
    <dgm:cxn modelId="{34EFA2AE-7076-4DBB-BAE0-6AB8AC38D987}" srcId="{918623A8-D508-4D77-95E3-94290C370182}" destId="{BC8D8C81-D1E6-4564-89F3-FF07716DFEE3}" srcOrd="2" destOrd="0" parTransId="{1EE4F8A9-DF32-401C-AABC-A3115397FCBF}" sibTransId="{5E8271B9-757D-4EE1-914C-76773851016B}"/>
    <dgm:cxn modelId="{D1093ECA-CC39-43E4-88C1-B72F46AC0EBF}" srcId="{13F65372-7346-421B-BFED-20642A4C8109}" destId="{08705ECE-C5D7-42DF-A1F7-949C7B446AA8}" srcOrd="0" destOrd="0" parTransId="{EC532435-F75A-4B0D-84CB-0A77EE61D28C}" sibTransId="{ED08A73B-38B6-42D9-B674-F832F73CF904}"/>
    <dgm:cxn modelId="{4955FCCC-F85F-4E94-B1DA-D54FF906D651}" srcId="{EB89B48D-8309-4E24-AF5F-8E0A4C9D0ABB}" destId="{A83B34D6-D3C3-4016-A9DA-ABFE2C08032E}" srcOrd="1" destOrd="0" parTransId="{B66773EB-3A6A-41CC-AA2F-33A940C7427E}" sibTransId="{60FA50B9-85C0-41C1-9C66-5801104E405E}"/>
    <dgm:cxn modelId="{E79B6EDA-EA24-450A-87ED-0C8C54DEAAEC}" type="presOf" srcId="{BC8D8C81-D1E6-4564-89F3-FF07716DFEE3}" destId="{37377048-D19D-469B-9ACD-43BB155A2B41}" srcOrd="0" destOrd="0" presId="urn:microsoft.com/office/officeart/2005/8/layout/vList5"/>
    <dgm:cxn modelId="{5099C3E3-9FFE-47FA-8473-910C111BA4EB}" type="presOf" srcId="{08705ECE-C5D7-42DF-A1F7-949C7B446AA8}" destId="{BF40160B-6E5D-4EE2-9EA2-1803F4B1122C}" srcOrd="0" destOrd="0" presId="urn:microsoft.com/office/officeart/2005/8/layout/vList5"/>
    <dgm:cxn modelId="{72A7EEEE-02ED-49BE-B149-956BF3A5C3F4}" srcId="{EB89B48D-8309-4E24-AF5F-8E0A4C9D0ABB}" destId="{8725F247-B84D-4F8A-A48E-BFD279D33D47}" srcOrd="0" destOrd="0" parTransId="{A9299C86-8FA2-44E9-839A-605B9275C3DC}" sibTransId="{ABFF7216-5EFC-4198-AD55-47F6A96AEA14}"/>
    <dgm:cxn modelId="{F8C587F4-7974-48E2-993A-1D185A072E15}" srcId="{BC8D8C81-D1E6-4564-89F3-FF07716DFEE3}" destId="{6EB810F1-D36A-45ED-B631-D9F13D90213E}" srcOrd="0" destOrd="0" parTransId="{DAD95E40-B788-4194-8D09-2F949C4C21A4}" sibTransId="{591317E7-0536-4EF7-94B5-414C509601B8}"/>
    <dgm:cxn modelId="{EB87E2FD-73B4-4F8B-BBDA-89CA62036250}" type="presParOf" srcId="{ED41A7F9-234B-428C-ADAD-3573BD532019}" destId="{1EFF7C65-A5BE-4CA4-B847-523096BB6CF0}" srcOrd="0" destOrd="0" presId="urn:microsoft.com/office/officeart/2005/8/layout/vList5"/>
    <dgm:cxn modelId="{F46FB049-D9ED-42FF-8C22-3C54BFA3C54C}" type="presParOf" srcId="{1EFF7C65-A5BE-4CA4-B847-523096BB6CF0}" destId="{F6C0F32F-73F6-4009-B0F5-D0C0DCA7F713}" srcOrd="0" destOrd="0" presId="urn:microsoft.com/office/officeart/2005/8/layout/vList5"/>
    <dgm:cxn modelId="{37ECB8FE-D455-4E1F-AF7D-F3DF664099E5}" type="presParOf" srcId="{1EFF7C65-A5BE-4CA4-B847-523096BB6CF0}" destId="{BF40160B-6E5D-4EE2-9EA2-1803F4B1122C}" srcOrd="1" destOrd="0" presId="urn:microsoft.com/office/officeart/2005/8/layout/vList5"/>
    <dgm:cxn modelId="{84A68E7B-8C14-458E-AB55-F782D64FE6E2}" type="presParOf" srcId="{ED41A7F9-234B-428C-ADAD-3573BD532019}" destId="{448D9783-6C83-414B-97BA-91032B935631}" srcOrd="1" destOrd="0" presId="urn:microsoft.com/office/officeart/2005/8/layout/vList5"/>
    <dgm:cxn modelId="{BB63BB60-AD2B-4AEA-848C-391ED4F00C16}" type="presParOf" srcId="{ED41A7F9-234B-428C-ADAD-3573BD532019}" destId="{8C741B5C-79E9-4082-B59B-ACAF0FD06546}" srcOrd="2" destOrd="0" presId="urn:microsoft.com/office/officeart/2005/8/layout/vList5"/>
    <dgm:cxn modelId="{ABAED633-68B7-47E3-8B8C-894C174EE7B8}" type="presParOf" srcId="{8C741B5C-79E9-4082-B59B-ACAF0FD06546}" destId="{AE37EA8D-54C9-4DE6-8E4A-F33B6159B724}" srcOrd="0" destOrd="0" presId="urn:microsoft.com/office/officeart/2005/8/layout/vList5"/>
    <dgm:cxn modelId="{885C996B-5C94-4F1F-AC0B-881F43C8602E}" type="presParOf" srcId="{8C741B5C-79E9-4082-B59B-ACAF0FD06546}" destId="{0C3AA8F7-36D0-4765-BCD8-6CCB77F940B4}" srcOrd="1" destOrd="0" presId="urn:microsoft.com/office/officeart/2005/8/layout/vList5"/>
    <dgm:cxn modelId="{272693E0-60AF-4F97-8E7B-4A2ABB31AEFD}" type="presParOf" srcId="{ED41A7F9-234B-428C-ADAD-3573BD532019}" destId="{6E4AC5DB-483E-4ECD-ABB1-ED258AB491F8}" srcOrd="3" destOrd="0" presId="urn:microsoft.com/office/officeart/2005/8/layout/vList5"/>
    <dgm:cxn modelId="{4659A671-2CDC-4DA1-BACF-5F7B52E23940}" type="presParOf" srcId="{ED41A7F9-234B-428C-ADAD-3573BD532019}" destId="{ABCCFD70-8476-490E-87BD-5F9F05432A6A}" srcOrd="4" destOrd="0" presId="urn:microsoft.com/office/officeart/2005/8/layout/vList5"/>
    <dgm:cxn modelId="{00E8035E-9C1E-407B-AC31-3FBBD7FB0F66}" type="presParOf" srcId="{ABCCFD70-8476-490E-87BD-5F9F05432A6A}" destId="{37377048-D19D-469B-9ACD-43BB155A2B41}" srcOrd="0" destOrd="0" presId="urn:microsoft.com/office/officeart/2005/8/layout/vList5"/>
    <dgm:cxn modelId="{F18D9F8F-7A33-49BF-83E5-DC52E3CB6268}" type="presParOf" srcId="{ABCCFD70-8476-490E-87BD-5F9F05432A6A}" destId="{792BC0BD-BC73-4FAD-BB9D-C25DAC0E3F8D}" srcOrd="1" destOrd="0" presId="urn:microsoft.com/office/officeart/2005/8/layout/vList5"/>
    <dgm:cxn modelId="{BBE3B88E-E718-4C7A-BF4C-31D69868FD18}" type="presParOf" srcId="{ED41A7F9-234B-428C-ADAD-3573BD532019}" destId="{4F270BB7-501B-481D-8C76-7D750E8AD8FC}" srcOrd="5" destOrd="0" presId="urn:microsoft.com/office/officeart/2005/8/layout/vList5"/>
    <dgm:cxn modelId="{4C9EF50A-E21D-490E-80F6-E6882BF8769D}" type="presParOf" srcId="{ED41A7F9-234B-428C-ADAD-3573BD532019}" destId="{AEA75CEB-DDBD-4CFD-9F7F-68E80FF97072}" srcOrd="6" destOrd="0" presId="urn:microsoft.com/office/officeart/2005/8/layout/vList5"/>
    <dgm:cxn modelId="{6BADE3F5-81BC-42FE-8E68-A14D9BF0068F}" type="presParOf" srcId="{AEA75CEB-DDBD-4CFD-9F7F-68E80FF97072}" destId="{61CC7BD7-F90D-42BA-A372-033918E98426}" srcOrd="0" destOrd="0" presId="urn:microsoft.com/office/officeart/2005/8/layout/vList5"/>
    <dgm:cxn modelId="{FB9C51D6-4D5C-4153-8DD7-7769F7AC5C46}" type="presParOf" srcId="{AEA75CEB-DDBD-4CFD-9F7F-68E80FF97072}" destId="{488A492F-03D3-4AD6-8D6F-F12B7CF36B52}" srcOrd="1" destOrd="0" presId="urn:microsoft.com/office/officeart/2005/8/layout/vList5"/>
    <dgm:cxn modelId="{F7BEB6F5-F5A9-497F-B60C-CB934A6E7ED5}" type="presParOf" srcId="{ED41A7F9-234B-428C-ADAD-3573BD532019}" destId="{59DBAB03-C332-4494-A748-85A5F7A3DD80}" srcOrd="7" destOrd="0" presId="urn:microsoft.com/office/officeart/2005/8/layout/vList5"/>
    <dgm:cxn modelId="{82115545-2D12-4C35-AC50-9ADA2DD12C7A}" type="presParOf" srcId="{ED41A7F9-234B-428C-ADAD-3573BD532019}" destId="{53035EE9-656D-4DF4-9C07-DE3CE215C643}" srcOrd="8" destOrd="0" presId="urn:microsoft.com/office/officeart/2005/8/layout/vList5"/>
    <dgm:cxn modelId="{4A554D4B-166E-4D8F-B1EB-BC65886CDAC0}" type="presParOf" srcId="{53035EE9-656D-4DF4-9C07-DE3CE215C643}" destId="{9AF3001C-D124-4BB5-BF96-2F49FA5FCEC4}" srcOrd="0" destOrd="0" presId="urn:microsoft.com/office/officeart/2005/8/layout/vList5"/>
    <dgm:cxn modelId="{E84FA1FF-9356-4DAB-9574-851E6E63AD10}" type="presParOf" srcId="{53035EE9-656D-4DF4-9C07-DE3CE215C643}" destId="{51310784-CF5F-4C32-A185-10987598A44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B36A0A-5249-4DFF-B4AA-A21277436D56}" type="doc">
      <dgm:prSet loTypeId="urn:microsoft.com/office/officeart/2005/8/layout/pList2" loCatId="list" qsTypeId="urn:microsoft.com/office/officeart/2005/8/quickstyle/3d4" qsCatId="3D" csTypeId="urn:microsoft.com/office/officeart/2005/8/colors/accent5_4" csCatId="accent5" phldr="1"/>
      <dgm:spPr/>
      <dgm:t>
        <a:bodyPr/>
        <a:lstStyle/>
        <a:p>
          <a:endParaRPr lang="es-CO"/>
        </a:p>
      </dgm:t>
    </dgm:pt>
    <dgm:pt modelId="{22F12DF7-FDCC-45AF-8BEF-B7F955CC4857}">
      <dgm:prSet phldrT="[Texto]" custT="1"/>
      <dgm:spPr/>
      <dgm:t>
        <a:bodyPr/>
        <a:lstStyle/>
        <a:p>
          <a:r>
            <a:rPr lang="es-CO" sz="1200" b="1" dirty="0">
              <a:solidFill>
                <a:schemeClr val="tx1"/>
              </a:solidFill>
              <a:latin typeface="Arial" panose="020B0604020202020204" pitchFamily="34" charset="0"/>
              <a:cs typeface="Arial" panose="020B0604020202020204" pitchFamily="34" charset="0"/>
            </a:rPr>
            <a:t>Vacunación según el Esquema del Programa Ampliado de Inmunizaciones (PAI)</a:t>
          </a:r>
        </a:p>
      </dgm:t>
    </dgm:pt>
    <dgm:pt modelId="{D0C1E8FF-C6BB-4EC8-9273-F89A3D923C6C}" type="parTrans" cxnId="{A18CA230-704A-4CF3-AE4C-5E834B74CA47}">
      <dgm:prSet/>
      <dgm:spPr/>
      <dgm:t>
        <a:bodyPr/>
        <a:lstStyle/>
        <a:p>
          <a:endParaRPr lang="es-CO"/>
        </a:p>
      </dgm:t>
    </dgm:pt>
    <dgm:pt modelId="{C3629A49-9671-458F-8522-BDB95AB2790C}" type="sibTrans" cxnId="{A18CA230-704A-4CF3-AE4C-5E834B74CA47}">
      <dgm:prSet/>
      <dgm:spPr/>
      <dgm:t>
        <a:bodyPr/>
        <a:lstStyle/>
        <a:p>
          <a:endParaRPr lang="es-CO"/>
        </a:p>
      </dgm:t>
    </dgm:pt>
    <dgm:pt modelId="{BAF2FABC-526D-48FC-99C9-1200D6C791E2}">
      <dgm:prSet phldrT="[Texto]" custT="1"/>
      <dgm:spPr/>
      <dgm:t>
        <a:bodyPr/>
        <a:lstStyle/>
        <a:p>
          <a:r>
            <a:rPr lang="es-CO" sz="1200" b="1" dirty="0">
              <a:solidFill>
                <a:schemeClr val="tx1"/>
              </a:solidFill>
              <a:latin typeface="Arial" panose="020B0604020202020204" pitchFamily="34" charset="0"/>
              <a:cs typeface="Arial" panose="020B0604020202020204" pitchFamily="34" charset="0"/>
            </a:rPr>
            <a:t>Atención Preventiva en Salud Bucal</a:t>
          </a:r>
        </a:p>
      </dgm:t>
    </dgm:pt>
    <dgm:pt modelId="{B6B84416-ACF6-4413-8369-C45439EC6D85}" type="parTrans" cxnId="{9FD84D11-316A-4E41-AEC1-2924428F8E46}">
      <dgm:prSet/>
      <dgm:spPr/>
      <dgm:t>
        <a:bodyPr/>
        <a:lstStyle/>
        <a:p>
          <a:endParaRPr lang="es-CO"/>
        </a:p>
      </dgm:t>
    </dgm:pt>
    <dgm:pt modelId="{A795CE48-9760-4BF2-A714-5ACCBB0FD469}" type="sibTrans" cxnId="{9FD84D11-316A-4E41-AEC1-2924428F8E46}">
      <dgm:prSet/>
      <dgm:spPr/>
      <dgm:t>
        <a:bodyPr/>
        <a:lstStyle/>
        <a:p>
          <a:endParaRPr lang="es-CO"/>
        </a:p>
      </dgm:t>
    </dgm:pt>
    <dgm:pt modelId="{FD5BC242-CE90-4CFE-9EFB-6E4CF7A2A309}">
      <dgm:prSet phldrT="[Texto]" custT="1"/>
      <dgm:spPr/>
      <dgm:t>
        <a:bodyPr/>
        <a:lstStyle/>
        <a:p>
          <a:r>
            <a:rPr lang="es-CO" sz="1200" b="1" dirty="0">
              <a:solidFill>
                <a:schemeClr val="tx1"/>
              </a:solidFill>
              <a:latin typeface="Arial" panose="020B0604020202020204" pitchFamily="34" charset="0"/>
              <a:cs typeface="Arial" panose="020B0604020202020204" pitchFamily="34" charset="0"/>
            </a:rPr>
            <a:t>Atención del Parto</a:t>
          </a:r>
        </a:p>
      </dgm:t>
    </dgm:pt>
    <dgm:pt modelId="{F9932F40-E06B-4100-838F-3D94AFA308D7}" type="parTrans" cxnId="{93AAE9E9-8C6D-4719-9713-D08AA1A47B12}">
      <dgm:prSet/>
      <dgm:spPr/>
      <dgm:t>
        <a:bodyPr/>
        <a:lstStyle/>
        <a:p>
          <a:endParaRPr lang="es-CO"/>
        </a:p>
      </dgm:t>
    </dgm:pt>
    <dgm:pt modelId="{866ADB36-4409-41A2-AF19-81D103D9DF4B}" type="sibTrans" cxnId="{93AAE9E9-8C6D-4719-9713-D08AA1A47B12}">
      <dgm:prSet/>
      <dgm:spPr/>
      <dgm:t>
        <a:bodyPr/>
        <a:lstStyle/>
        <a:p>
          <a:endParaRPr lang="es-CO"/>
        </a:p>
      </dgm:t>
    </dgm:pt>
    <dgm:pt modelId="{44DF9883-7292-420F-ADCD-1AA50E6C265C}">
      <dgm:prSet phldrT="[Texto]" custT="1"/>
      <dgm:spPr/>
      <dgm:t>
        <a:bodyPr/>
        <a:lstStyle/>
        <a:p>
          <a:r>
            <a:rPr lang="es-CO" sz="1200" b="1">
              <a:solidFill>
                <a:schemeClr val="tx1"/>
              </a:solidFill>
              <a:latin typeface="Arial" panose="020B0604020202020204" pitchFamily="34" charset="0"/>
              <a:cs typeface="Arial" panose="020B0604020202020204" pitchFamily="34" charset="0"/>
            </a:rPr>
            <a:t>Atención al Recién Nacido</a:t>
          </a:r>
          <a:endParaRPr lang="es-CO" sz="1200" b="1" dirty="0">
            <a:solidFill>
              <a:schemeClr val="tx1"/>
            </a:solidFill>
            <a:latin typeface="Arial" panose="020B0604020202020204" pitchFamily="34" charset="0"/>
            <a:cs typeface="Arial" panose="020B0604020202020204" pitchFamily="34" charset="0"/>
          </a:endParaRPr>
        </a:p>
      </dgm:t>
    </dgm:pt>
    <dgm:pt modelId="{1C22CAFC-AA49-4A54-A645-1EC16A2A773E}" type="parTrans" cxnId="{CDB92C0D-B7F4-4CA1-8A7E-258E74BB1463}">
      <dgm:prSet/>
      <dgm:spPr/>
      <dgm:t>
        <a:bodyPr/>
        <a:lstStyle/>
        <a:p>
          <a:endParaRPr lang="es-CO"/>
        </a:p>
      </dgm:t>
    </dgm:pt>
    <dgm:pt modelId="{F5E19ACE-E234-4A74-8A1B-94E8B8420F9B}" type="sibTrans" cxnId="{CDB92C0D-B7F4-4CA1-8A7E-258E74BB1463}">
      <dgm:prSet/>
      <dgm:spPr/>
      <dgm:t>
        <a:bodyPr/>
        <a:lstStyle/>
        <a:p>
          <a:endParaRPr lang="es-CO"/>
        </a:p>
      </dgm:t>
    </dgm:pt>
    <dgm:pt modelId="{9B4D014D-6BC9-4AEC-92FB-F36E7CB92D9B}">
      <dgm:prSet phldrT="[Texto]" custT="1"/>
      <dgm:spPr/>
      <dgm:t>
        <a:bodyPr/>
        <a:lstStyle/>
        <a:p>
          <a:r>
            <a:rPr lang="es-CO" sz="1200" b="1" dirty="0">
              <a:solidFill>
                <a:schemeClr val="tx1"/>
              </a:solidFill>
              <a:latin typeface="Arial" panose="020B0604020202020204" pitchFamily="34" charset="0"/>
              <a:cs typeface="Arial" panose="020B0604020202020204" pitchFamily="34" charset="0"/>
            </a:rPr>
            <a:t>Atención en Planificación Familiar a hombres y mujeres</a:t>
          </a:r>
        </a:p>
      </dgm:t>
    </dgm:pt>
    <dgm:pt modelId="{44DF548B-E298-414D-9F34-2A9B69CBE003}" type="parTrans" cxnId="{6E68A1CB-D421-437D-B2BA-20DDAA905AC3}">
      <dgm:prSet/>
      <dgm:spPr/>
      <dgm:t>
        <a:bodyPr/>
        <a:lstStyle/>
        <a:p>
          <a:endParaRPr lang="es-CO"/>
        </a:p>
      </dgm:t>
    </dgm:pt>
    <dgm:pt modelId="{B8971665-3833-4C0D-9138-0367C94BC433}" type="sibTrans" cxnId="{6E68A1CB-D421-437D-B2BA-20DDAA905AC3}">
      <dgm:prSet/>
      <dgm:spPr/>
      <dgm:t>
        <a:bodyPr/>
        <a:lstStyle/>
        <a:p>
          <a:endParaRPr lang="es-CO"/>
        </a:p>
      </dgm:t>
    </dgm:pt>
    <dgm:pt modelId="{002501CE-DDA7-4DD6-9B17-53EB4103E5FD}" type="pres">
      <dgm:prSet presAssocID="{59B36A0A-5249-4DFF-B4AA-A21277436D56}" presName="Name0" presStyleCnt="0">
        <dgm:presLayoutVars>
          <dgm:dir/>
          <dgm:resizeHandles val="exact"/>
        </dgm:presLayoutVars>
      </dgm:prSet>
      <dgm:spPr/>
    </dgm:pt>
    <dgm:pt modelId="{1A74F789-C559-42B0-8874-C2DF923CF5FF}" type="pres">
      <dgm:prSet presAssocID="{59B36A0A-5249-4DFF-B4AA-A21277436D56}" presName="bkgdShp" presStyleLbl="alignAccFollowNode1" presStyleIdx="0" presStyleCnt="1" custLinFactNeighborX="-8786" custLinFactNeighborY="-6633"/>
      <dgm:spPr/>
    </dgm:pt>
    <dgm:pt modelId="{B64343F6-D7DE-47B4-A591-DFFAEF08035D}" type="pres">
      <dgm:prSet presAssocID="{59B36A0A-5249-4DFF-B4AA-A21277436D56}" presName="linComp" presStyleCnt="0"/>
      <dgm:spPr/>
    </dgm:pt>
    <dgm:pt modelId="{88779093-83A6-4B93-B144-62FA80172024}" type="pres">
      <dgm:prSet presAssocID="{22F12DF7-FDCC-45AF-8BEF-B7F955CC4857}" presName="compNode" presStyleCnt="0"/>
      <dgm:spPr/>
    </dgm:pt>
    <dgm:pt modelId="{D8E34780-0E25-4355-950C-2862FEC91E93}" type="pres">
      <dgm:prSet presAssocID="{22F12DF7-FDCC-45AF-8BEF-B7F955CC4857}" presName="node" presStyleLbl="node1" presStyleIdx="0" presStyleCnt="5">
        <dgm:presLayoutVars>
          <dgm:bulletEnabled val="1"/>
        </dgm:presLayoutVars>
      </dgm:prSet>
      <dgm:spPr/>
    </dgm:pt>
    <dgm:pt modelId="{4BF03415-6DA1-4449-A0CD-E05EEBEC942D}" type="pres">
      <dgm:prSet presAssocID="{22F12DF7-FDCC-45AF-8BEF-B7F955CC4857}" presName="invisiNode" presStyleLbl="node1" presStyleIdx="0" presStyleCnt="5"/>
      <dgm:spPr/>
    </dgm:pt>
    <dgm:pt modelId="{4A851EA6-CF29-4370-84E2-DF0746BC1E7D}" type="pres">
      <dgm:prSet presAssocID="{22F12DF7-FDCC-45AF-8BEF-B7F955CC4857}" presName="imagNode" presStyleLbl="fgImgPlace1" presStyleIdx="0" presStyleCnt="5"/>
      <dgm:spPr>
        <a:blipFill rotWithShape="1">
          <a:blip xmlns:r="http://schemas.openxmlformats.org/officeDocument/2006/relationships" r:embed="rId1"/>
          <a:stretch>
            <a:fillRect/>
          </a:stretch>
        </a:blipFill>
      </dgm:spPr>
    </dgm:pt>
    <dgm:pt modelId="{41A30CBF-4468-49D0-AD5D-EE236849FE12}" type="pres">
      <dgm:prSet presAssocID="{C3629A49-9671-458F-8522-BDB95AB2790C}" presName="sibTrans" presStyleLbl="sibTrans2D1" presStyleIdx="0" presStyleCnt="0"/>
      <dgm:spPr/>
    </dgm:pt>
    <dgm:pt modelId="{6A22AA7E-3D2F-420F-8EC7-8F6A0B41167F}" type="pres">
      <dgm:prSet presAssocID="{BAF2FABC-526D-48FC-99C9-1200D6C791E2}" presName="compNode" presStyleCnt="0"/>
      <dgm:spPr/>
    </dgm:pt>
    <dgm:pt modelId="{5B901DC5-B5D3-415A-BFDA-04635CEFAB73}" type="pres">
      <dgm:prSet presAssocID="{BAF2FABC-526D-48FC-99C9-1200D6C791E2}" presName="node" presStyleLbl="node1" presStyleIdx="1" presStyleCnt="5">
        <dgm:presLayoutVars>
          <dgm:bulletEnabled val="1"/>
        </dgm:presLayoutVars>
      </dgm:prSet>
      <dgm:spPr/>
    </dgm:pt>
    <dgm:pt modelId="{2935FAA5-9BAF-43C9-B6D3-2A1D537B5544}" type="pres">
      <dgm:prSet presAssocID="{BAF2FABC-526D-48FC-99C9-1200D6C791E2}" presName="invisiNode" presStyleLbl="node1" presStyleIdx="1" presStyleCnt="5"/>
      <dgm:spPr/>
    </dgm:pt>
    <dgm:pt modelId="{2E9ADEB4-7F20-4647-84D8-8957E7DD79B6}" type="pres">
      <dgm:prSet presAssocID="{BAF2FABC-526D-48FC-99C9-1200D6C791E2}" presName="imagNode" presStyleLbl="fgImgPlace1" presStyleIdx="1" presStyleCnt="5"/>
      <dgm:spPr>
        <a:blipFill rotWithShape="1">
          <a:blip xmlns:r="http://schemas.openxmlformats.org/officeDocument/2006/relationships" r:embed="rId2"/>
          <a:stretch>
            <a:fillRect/>
          </a:stretch>
        </a:blipFill>
      </dgm:spPr>
    </dgm:pt>
    <dgm:pt modelId="{B1D48F66-7986-4381-B054-BEA21197D217}" type="pres">
      <dgm:prSet presAssocID="{A795CE48-9760-4BF2-A714-5ACCBB0FD469}" presName="sibTrans" presStyleLbl="sibTrans2D1" presStyleIdx="0" presStyleCnt="0"/>
      <dgm:spPr/>
    </dgm:pt>
    <dgm:pt modelId="{865BEAF6-C6BC-4ACA-B383-8C50038ACB88}" type="pres">
      <dgm:prSet presAssocID="{FD5BC242-CE90-4CFE-9EFB-6E4CF7A2A309}" presName="compNode" presStyleCnt="0"/>
      <dgm:spPr/>
    </dgm:pt>
    <dgm:pt modelId="{A9F9E504-A03C-4DF1-8459-05C405DE7FF6}" type="pres">
      <dgm:prSet presAssocID="{FD5BC242-CE90-4CFE-9EFB-6E4CF7A2A309}" presName="node" presStyleLbl="node1" presStyleIdx="2" presStyleCnt="5">
        <dgm:presLayoutVars>
          <dgm:bulletEnabled val="1"/>
        </dgm:presLayoutVars>
      </dgm:prSet>
      <dgm:spPr/>
    </dgm:pt>
    <dgm:pt modelId="{C3CB74A6-1230-4E53-A9AB-A412A911A720}" type="pres">
      <dgm:prSet presAssocID="{FD5BC242-CE90-4CFE-9EFB-6E4CF7A2A309}" presName="invisiNode" presStyleLbl="node1" presStyleIdx="2" presStyleCnt="5"/>
      <dgm:spPr/>
    </dgm:pt>
    <dgm:pt modelId="{A792E907-6FAF-49A6-9E40-21A2D2376799}" type="pres">
      <dgm:prSet presAssocID="{FD5BC242-CE90-4CFE-9EFB-6E4CF7A2A309}" presName="imagNode" presStyleLbl="fgImgPlace1" presStyleIdx="2" presStyleCnt="5"/>
      <dgm:spPr>
        <a:blipFill rotWithShape="1">
          <a:blip xmlns:r="http://schemas.openxmlformats.org/officeDocument/2006/relationships" r:embed="rId3"/>
          <a:stretch>
            <a:fillRect/>
          </a:stretch>
        </a:blipFill>
      </dgm:spPr>
    </dgm:pt>
    <dgm:pt modelId="{1A7F5D1C-B20F-41F4-A455-3AFCACD45743}" type="pres">
      <dgm:prSet presAssocID="{866ADB36-4409-41A2-AF19-81D103D9DF4B}" presName="sibTrans" presStyleLbl="sibTrans2D1" presStyleIdx="0" presStyleCnt="0"/>
      <dgm:spPr/>
    </dgm:pt>
    <dgm:pt modelId="{F3BD3DC9-B9DA-41D6-8259-4C2FF141B235}" type="pres">
      <dgm:prSet presAssocID="{44DF9883-7292-420F-ADCD-1AA50E6C265C}" presName="compNode" presStyleCnt="0"/>
      <dgm:spPr/>
    </dgm:pt>
    <dgm:pt modelId="{2C2537B0-5D05-4155-B312-A5E088DAF2D2}" type="pres">
      <dgm:prSet presAssocID="{44DF9883-7292-420F-ADCD-1AA50E6C265C}" presName="node" presStyleLbl="node1" presStyleIdx="3" presStyleCnt="5">
        <dgm:presLayoutVars>
          <dgm:bulletEnabled val="1"/>
        </dgm:presLayoutVars>
      </dgm:prSet>
      <dgm:spPr/>
    </dgm:pt>
    <dgm:pt modelId="{210D658E-8CFB-44EF-867D-6457CD332132}" type="pres">
      <dgm:prSet presAssocID="{44DF9883-7292-420F-ADCD-1AA50E6C265C}" presName="invisiNode" presStyleLbl="node1" presStyleIdx="3" presStyleCnt="5"/>
      <dgm:spPr/>
    </dgm:pt>
    <dgm:pt modelId="{489D9725-D532-4845-8B30-C7C11712BAC1}" type="pres">
      <dgm:prSet presAssocID="{44DF9883-7292-420F-ADCD-1AA50E6C265C}" presName="imagNode" presStyleLbl="fgImgPlace1" presStyleIdx="3" presStyleCnt="5"/>
      <dgm:spPr>
        <a:blipFill rotWithShape="1">
          <a:blip xmlns:r="http://schemas.openxmlformats.org/officeDocument/2006/relationships" r:embed="rId4"/>
          <a:stretch>
            <a:fillRect/>
          </a:stretch>
        </a:blipFill>
      </dgm:spPr>
    </dgm:pt>
    <dgm:pt modelId="{65B3960F-A200-4CAC-B8B6-3B80BD964690}" type="pres">
      <dgm:prSet presAssocID="{F5E19ACE-E234-4A74-8A1B-94E8B8420F9B}" presName="sibTrans" presStyleLbl="sibTrans2D1" presStyleIdx="0" presStyleCnt="0"/>
      <dgm:spPr/>
    </dgm:pt>
    <dgm:pt modelId="{49373155-59A2-4F5A-8FF5-07BAF3850EB3}" type="pres">
      <dgm:prSet presAssocID="{9B4D014D-6BC9-4AEC-92FB-F36E7CB92D9B}" presName="compNode" presStyleCnt="0"/>
      <dgm:spPr/>
    </dgm:pt>
    <dgm:pt modelId="{6574F351-0BE4-43D6-B065-3450EAE8D304}" type="pres">
      <dgm:prSet presAssocID="{9B4D014D-6BC9-4AEC-92FB-F36E7CB92D9B}" presName="node" presStyleLbl="node1" presStyleIdx="4" presStyleCnt="5" custLinFactNeighborX="2619" custLinFactNeighborY="-407">
        <dgm:presLayoutVars>
          <dgm:bulletEnabled val="1"/>
        </dgm:presLayoutVars>
      </dgm:prSet>
      <dgm:spPr/>
    </dgm:pt>
    <dgm:pt modelId="{5CBB87A5-DD98-4DE2-8F96-7842CE40B5EB}" type="pres">
      <dgm:prSet presAssocID="{9B4D014D-6BC9-4AEC-92FB-F36E7CB92D9B}" presName="invisiNode" presStyleLbl="node1" presStyleIdx="4" presStyleCnt="5"/>
      <dgm:spPr/>
    </dgm:pt>
    <dgm:pt modelId="{B838546A-7D22-4892-8E48-A2859A0D6BFF}" type="pres">
      <dgm:prSet presAssocID="{9B4D014D-6BC9-4AEC-92FB-F36E7CB92D9B}" presName="imagNode" presStyleLbl="fgImgPlace1" presStyleIdx="4" presStyleCnt="5"/>
      <dgm:spPr>
        <a:blipFill rotWithShape="1">
          <a:blip xmlns:r="http://schemas.openxmlformats.org/officeDocument/2006/relationships" r:embed="rId5"/>
          <a:stretch>
            <a:fillRect/>
          </a:stretch>
        </a:blipFill>
      </dgm:spPr>
    </dgm:pt>
  </dgm:ptLst>
  <dgm:cxnLst>
    <dgm:cxn modelId="{73999308-FC03-4912-A101-D34310C8F340}" type="presOf" srcId="{44DF9883-7292-420F-ADCD-1AA50E6C265C}" destId="{2C2537B0-5D05-4155-B312-A5E088DAF2D2}" srcOrd="0" destOrd="0" presId="urn:microsoft.com/office/officeart/2005/8/layout/pList2"/>
    <dgm:cxn modelId="{CDB92C0D-B7F4-4CA1-8A7E-258E74BB1463}" srcId="{59B36A0A-5249-4DFF-B4AA-A21277436D56}" destId="{44DF9883-7292-420F-ADCD-1AA50E6C265C}" srcOrd="3" destOrd="0" parTransId="{1C22CAFC-AA49-4A54-A645-1EC16A2A773E}" sibTransId="{F5E19ACE-E234-4A74-8A1B-94E8B8420F9B}"/>
    <dgm:cxn modelId="{9FD84D11-316A-4E41-AEC1-2924428F8E46}" srcId="{59B36A0A-5249-4DFF-B4AA-A21277436D56}" destId="{BAF2FABC-526D-48FC-99C9-1200D6C791E2}" srcOrd="1" destOrd="0" parTransId="{B6B84416-ACF6-4413-8369-C45439EC6D85}" sibTransId="{A795CE48-9760-4BF2-A714-5ACCBB0FD469}"/>
    <dgm:cxn modelId="{49E90612-6269-418A-96DF-7D6EA8D5C4CC}" type="presOf" srcId="{F5E19ACE-E234-4A74-8A1B-94E8B8420F9B}" destId="{65B3960F-A200-4CAC-B8B6-3B80BD964690}" srcOrd="0" destOrd="0" presId="urn:microsoft.com/office/officeart/2005/8/layout/pList2"/>
    <dgm:cxn modelId="{A18CA230-704A-4CF3-AE4C-5E834B74CA47}" srcId="{59B36A0A-5249-4DFF-B4AA-A21277436D56}" destId="{22F12DF7-FDCC-45AF-8BEF-B7F955CC4857}" srcOrd="0" destOrd="0" parTransId="{D0C1E8FF-C6BB-4EC8-9273-F89A3D923C6C}" sibTransId="{C3629A49-9671-458F-8522-BDB95AB2790C}"/>
    <dgm:cxn modelId="{42B5DF3A-68ED-428A-95B1-F7DD37245EC8}" type="presOf" srcId="{A795CE48-9760-4BF2-A714-5ACCBB0FD469}" destId="{B1D48F66-7986-4381-B054-BEA21197D217}" srcOrd="0" destOrd="0" presId="urn:microsoft.com/office/officeart/2005/8/layout/pList2"/>
    <dgm:cxn modelId="{C6C8F16F-18CC-4184-BCEA-6562083E2BEC}" type="presOf" srcId="{22F12DF7-FDCC-45AF-8BEF-B7F955CC4857}" destId="{D8E34780-0E25-4355-950C-2862FEC91E93}" srcOrd="0" destOrd="0" presId="urn:microsoft.com/office/officeart/2005/8/layout/pList2"/>
    <dgm:cxn modelId="{4692FC5A-303B-484D-B2ED-FE7AC1370BE8}" type="presOf" srcId="{BAF2FABC-526D-48FC-99C9-1200D6C791E2}" destId="{5B901DC5-B5D3-415A-BFDA-04635CEFAB73}" srcOrd="0" destOrd="0" presId="urn:microsoft.com/office/officeart/2005/8/layout/pList2"/>
    <dgm:cxn modelId="{CEBC0797-ECEA-40E5-AB02-772295071C9C}" type="presOf" srcId="{FD5BC242-CE90-4CFE-9EFB-6E4CF7A2A309}" destId="{A9F9E504-A03C-4DF1-8459-05C405DE7FF6}" srcOrd="0" destOrd="0" presId="urn:microsoft.com/office/officeart/2005/8/layout/pList2"/>
    <dgm:cxn modelId="{E56946B9-426D-4B7F-825A-1EAF06C4961A}" type="presOf" srcId="{9B4D014D-6BC9-4AEC-92FB-F36E7CB92D9B}" destId="{6574F351-0BE4-43D6-B065-3450EAE8D304}" srcOrd="0" destOrd="0" presId="urn:microsoft.com/office/officeart/2005/8/layout/pList2"/>
    <dgm:cxn modelId="{051149BD-2009-45EE-A347-074B9F3405B2}" type="presOf" srcId="{C3629A49-9671-458F-8522-BDB95AB2790C}" destId="{41A30CBF-4468-49D0-AD5D-EE236849FE12}" srcOrd="0" destOrd="0" presId="urn:microsoft.com/office/officeart/2005/8/layout/pList2"/>
    <dgm:cxn modelId="{6E68A1CB-D421-437D-B2BA-20DDAA905AC3}" srcId="{59B36A0A-5249-4DFF-B4AA-A21277436D56}" destId="{9B4D014D-6BC9-4AEC-92FB-F36E7CB92D9B}" srcOrd="4" destOrd="0" parTransId="{44DF548B-E298-414D-9F34-2A9B69CBE003}" sibTransId="{B8971665-3833-4C0D-9138-0367C94BC433}"/>
    <dgm:cxn modelId="{797CC7CB-A99E-42BB-A497-58D89B58F7C7}" type="presOf" srcId="{866ADB36-4409-41A2-AF19-81D103D9DF4B}" destId="{1A7F5D1C-B20F-41F4-A455-3AFCACD45743}" srcOrd="0" destOrd="0" presId="urn:microsoft.com/office/officeart/2005/8/layout/pList2"/>
    <dgm:cxn modelId="{A25023D1-B6AA-417E-8685-EDCC6DA1E3C5}" type="presOf" srcId="{59B36A0A-5249-4DFF-B4AA-A21277436D56}" destId="{002501CE-DDA7-4DD6-9B17-53EB4103E5FD}" srcOrd="0" destOrd="0" presId="urn:microsoft.com/office/officeart/2005/8/layout/pList2"/>
    <dgm:cxn modelId="{93AAE9E9-8C6D-4719-9713-D08AA1A47B12}" srcId="{59B36A0A-5249-4DFF-B4AA-A21277436D56}" destId="{FD5BC242-CE90-4CFE-9EFB-6E4CF7A2A309}" srcOrd="2" destOrd="0" parTransId="{F9932F40-E06B-4100-838F-3D94AFA308D7}" sibTransId="{866ADB36-4409-41A2-AF19-81D103D9DF4B}"/>
    <dgm:cxn modelId="{1082626A-25B9-4DCF-B7B2-1F813BD27A71}" type="presParOf" srcId="{002501CE-DDA7-4DD6-9B17-53EB4103E5FD}" destId="{1A74F789-C559-42B0-8874-C2DF923CF5FF}" srcOrd="0" destOrd="0" presId="urn:microsoft.com/office/officeart/2005/8/layout/pList2"/>
    <dgm:cxn modelId="{AA58844E-884F-4DE7-AF7C-323F685D9518}" type="presParOf" srcId="{002501CE-DDA7-4DD6-9B17-53EB4103E5FD}" destId="{B64343F6-D7DE-47B4-A591-DFFAEF08035D}" srcOrd="1" destOrd="0" presId="urn:microsoft.com/office/officeart/2005/8/layout/pList2"/>
    <dgm:cxn modelId="{82C22984-9695-4137-B49A-653E6BC29767}" type="presParOf" srcId="{B64343F6-D7DE-47B4-A591-DFFAEF08035D}" destId="{88779093-83A6-4B93-B144-62FA80172024}" srcOrd="0" destOrd="0" presId="urn:microsoft.com/office/officeart/2005/8/layout/pList2"/>
    <dgm:cxn modelId="{8FB51AC4-885A-44A6-9909-7556E124E993}" type="presParOf" srcId="{88779093-83A6-4B93-B144-62FA80172024}" destId="{D8E34780-0E25-4355-950C-2862FEC91E93}" srcOrd="0" destOrd="0" presId="urn:microsoft.com/office/officeart/2005/8/layout/pList2"/>
    <dgm:cxn modelId="{524A9A75-7090-4FAE-8263-DCDAF408DFD2}" type="presParOf" srcId="{88779093-83A6-4B93-B144-62FA80172024}" destId="{4BF03415-6DA1-4449-A0CD-E05EEBEC942D}" srcOrd="1" destOrd="0" presId="urn:microsoft.com/office/officeart/2005/8/layout/pList2"/>
    <dgm:cxn modelId="{CE0B238C-10BE-4E92-AAA8-7CB19D2FBD18}" type="presParOf" srcId="{88779093-83A6-4B93-B144-62FA80172024}" destId="{4A851EA6-CF29-4370-84E2-DF0746BC1E7D}" srcOrd="2" destOrd="0" presId="urn:microsoft.com/office/officeart/2005/8/layout/pList2"/>
    <dgm:cxn modelId="{840E43A5-650A-4DF4-A04B-834C54FFBFA0}" type="presParOf" srcId="{B64343F6-D7DE-47B4-A591-DFFAEF08035D}" destId="{41A30CBF-4468-49D0-AD5D-EE236849FE12}" srcOrd="1" destOrd="0" presId="urn:microsoft.com/office/officeart/2005/8/layout/pList2"/>
    <dgm:cxn modelId="{DEE1D4DF-E990-4793-8575-3EBEE4FD8A90}" type="presParOf" srcId="{B64343F6-D7DE-47B4-A591-DFFAEF08035D}" destId="{6A22AA7E-3D2F-420F-8EC7-8F6A0B41167F}" srcOrd="2" destOrd="0" presId="urn:microsoft.com/office/officeart/2005/8/layout/pList2"/>
    <dgm:cxn modelId="{4CD61AA9-1017-4ED2-B606-CB30B1A7174B}" type="presParOf" srcId="{6A22AA7E-3D2F-420F-8EC7-8F6A0B41167F}" destId="{5B901DC5-B5D3-415A-BFDA-04635CEFAB73}" srcOrd="0" destOrd="0" presId="urn:microsoft.com/office/officeart/2005/8/layout/pList2"/>
    <dgm:cxn modelId="{B063D893-BCEA-4CA9-BAE8-5361B42CFA54}" type="presParOf" srcId="{6A22AA7E-3D2F-420F-8EC7-8F6A0B41167F}" destId="{2935FAA5-9BAF-43C9-B6D3-2A1D537B5544}" srcOrd="1" destOrd="0" presId="urn:microsoft.com/office/officeart/2005/8/layout/pList2"/>
    <dgm:cxn modelId="{D6063950-BE97-4730-8502-92F0405CE3AA}" type="presParOf" srcId="{6A22AA7E-3D2F-420F-8EC7-8F6A0B41167F}" destId="{2E9ADEB4-7F20-4647-84D8-8957E7DD79B6}" srcOrd="2" destOrd="0" presId="urn:microsoft.com/office/officeart/2005/8/layout/pList2"/>
    <dgm:cxn modelId="{7AE7C7FF-8C7D-4BED-A3C9-ED727B62ADAE}" type="presParOf" srcId="{B64343F6-D7DE-47B4-A591-DFFAEF08035D}" destId="{B1D48F66-7986-4381-B054-BEA21197D217}" srcOrd="3" destOrd="0" presId="urn:microsoft.com/office/officeart/2005/8/layout/pList2"/>
    <dgm:cxn modelId="{06EA4438-EC6F-4ECC-9A34-4845DDCBA21C}" type="presParOf" srcId="{B64343F6-D7DE-47B4-A591-DFFAEF08035D}" destId="{865BEAF6-C6BC-4ACA-B383-8C50038ACB88}" srcOrd="4" destOrd="0" presId="urn:microsoft.com/office/officeart/2005/8/layout/pList2"/>
    <dgm:cxn modelId="{6E7ADCA5-4450-4D1F-9F0E-51488F46CB0E}" type="presParOf" srcId="{865BEAF6-C6BC-4ACA-B383-8C50038ACB88}" destId="{A9F9E504-A03C-4DF1-8459-05C405DE7FF6}" srcOrd="0" destOrd="0" presId="urn:microsoft.com/office/officeart/2005/8/layout/pList2"/>
    <dgm:cxn modelId="{0834C059-76A8-4C3E-BC8A-AE12A4030F32}" type="presParOf" srcId="{865BEAF6-C6BC-4ACA-B383-8C50038ACB88}" destId="{C3CB74A6-1230-4E53-A9AB-A412A911A720}" srcOrd="1" destOrd="0" presId="urn:microsoft.com/office/officeart/2005/8/layout/pList2"/>
    <dgm:cxn modelId="{5585EF81-97F6-47B2-9F32-EB82C7514FBC}" type="presParOf" srcId="{865BEAF6-C6BC-4ACA-B383-8C50038ACB88}" destId="{A792E907-6FAF-49A6-9E40-21A2D2376799}" srcOrd="2" destOrd="0" presId="urn:microsoft.com/office/officeart/2005/8/layout/pList2"/>
    <dgm:cxn modelId="{72A3C557-9F9A-4877-97CF-EFE8C4A763BC}" type="presParOf" srcId="{B64343F6-D7DE-47B4-A591-DFFAEF08035D}" destId="{1A7F5D1C-B20F-41F4-A455-3AFCACD45743}" srcOrd="5" destOrd="0" presId="urn:microsoft.com/office/officeart/2005/8/layout/pList2"/>
    <dgm:cxn modelId="{8A9978FB-360E-4907-829F-C3EAFF023041}" type="presParOf" srcId="{B64343F6-D7DE-47B4-A591-DFFAEF08035D}" destId="{F3BD3DC9-B9DA-41D6-8259-4C2FF141B235}" srcOrd="6" destOrd="0" presId="urn:microsoft.com/office/officeart/2005/8/layout/pList2"/>
    <dgm:cxn modelId="{407ADDAC-2634-4143-A293-98694A23316A}" type="presParOf" srcId="{F3BD3DC9-B9DA-41D6-8259-4C2FF141B235}" destId="{2C2537B0-5D05-4155-B312-A5E088DAF2D2}" srcOrd="0" destOrd="0" presId="urn:microsoft.com/office/officeart/2005/8/layout/pList2"/>
    <dgm:cxn modelId="{0ED5AACC-2EE0-4E71-BC79-58D42ECB731F}" type="presParOf" srcId="{F3BD3DC9-B9DA-41D6-8259-4C2FF141B235}" destId="{210D658E-8CFB-44EF-867D-6457CD332132}" srcOrd="1" destOrd="0" presId="urn:microsoft.com/office/officeart/2005/8/layout/pList2"/>
    <dgm:cxn modelId="{BDF2AD21-9BA9-4BE0-AB96-2E7ED299CB40}" type="presParOf" srcId="{F3BD3DC9-B9DA-41D6-8259-4C2FF141B235}" destId="{489D9725-D532-4845-8B30-C7C11712BAC1}" srcOrd="2" destOrd="0" presId="urn:microsoft.com/office/officeart/2005/8/layout/pList2"/>
    <dgm:cxn modelId="{7A8F201D-8097-4217-AE2A-7049091FF26E}" type="presParOf" srcId="{B64343F6-D7DE-47B4-A591-DFFAEF08035D}" destId="{65B3960F-A200-4CAC-B8B6-3B80BD964690}" srcOrd="7" destOrd="0" presId="urn:microsoft.com/office/officeart/2005/8/layout/pList2"/>
    <dgm:cxn modelId="{BEB48628-3958-4398-A49C-D9C85838C8D5}" type="presParOf" srcId="{B64343F6-D7DE-47B4-A591-DFFAEF08035D}" destId="{49373155-59A2-4F5A-8FF5-07BAF3850EB3}" srcOrd="8" destOrd="0" presId="urn:microsoft.com/office/officeart/2005/8/layout/pList2"/>
    <dgm:cxn modelId="{A786BD2F-1347-4D98-8AF8-1DCDDD52552B}" type="presParOf" srcId="{49373155-59A2-4F5A-8FF5-07BAF3850EB3}" destId="{6574F351-0BE4-43D6-B065-3450EAE8D304}" srcOrd="0" destOrd="0" presId="urn:microsoft.com/office/officeart/2005/8/layout/pList2"/>
    <dgm:cxn modelId="{F2716F0E-880E-4628-8CCD-6024D72032BE}" type="presParOf" srcId="{49373155-59A2-4F5A-8FF5-07BAF3850EB3}" destId="{5CBB87A5-DD98-4DE2-8F96-7842CE40B5EB}" srcOrd="1" destOrd="0" presId="urn:microsoft.com/office/officeart/2005/8/layout/pList2"/>
    <dgm:cxn modelId="{76FBB4E7-EEB1-4769-B703-7CAF5FBB903B}" type="presParOf" srcId="{49373155-59A2-4F5A-8FF5-07BAF3850EB3}" destId="{B838546A-7D22-4892-8E48-A2859A0D6BF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B36A0A-5249-4DFF-B4AA-A21277436D56}" type="doc">
      <dgm:prSet loTypeId="urn:microsoft.com/office/officeart/2005/8/layout/pList2" loCatId="list" qsTypeId="urn:microsoft.com/office/officeart/2005/8/quickstyle/3d4" qsCatId="3D" csTypeId="urn:microsoft.com/office/officeart/2005/8/colors/accent5_4" csCatId="accent5" phldr="1"/>
      <dgm:spPr/>
      <dgm:t>
        <a:bodyPr/>
        <a:lstStyle/>
        <a:p>
          <a:endParaRPr lang="es-CO"/>
        </a:p>
      </dgm:t>
    </dgm:pt>
    <dgm:pt modelId="{22F12DF7-FDCC-45AF-8BEF-B7F955CC4857}">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 las alteraciones del Crecimiento y Desarrollo (Menores de 10 años)</a:t>
          </a:r>
        </a:p>
      </dgm:t>
    </dgm:pt>
    <dgm:pt modelId="{D0C1E8FF-C6BB-4EC8-9273-F89A3D923C6C}" type="parTrans" cxnId="{A18CA230-704A-4CF3-AE4C-5E834B74CA47}">
      <dgm:prSet/>
      <dgm:spPr/>
      <dgm:t>
        <a:bodyPr/>
        <a:lstStyle/>
        <a:p>
          <a:endParaRPr lang="es-CO" sz="1100"/>
        </a:p>
      </dgm:t>
    </dgm:pt>
    <dgm:pt modelId="{C3629A49-9671-458F-8522-BDB95AB2790C}" type="sibTrans" cxnId="{A18CA230-704A-4CF3-AE4C-5E834B74CA47}">
      <dgm:prSet/>
      <dgm:spPr/>
      <dgm:t>
        <a:bodyPr/>
        <a:lstStyle/>
        <a:p>
          <a:endParaRPr lang="es-CO" sz="1100"/>
        </a:p>
      </dgm:t>
    </dgm:pt>
    <dgm:pt modelId="{BAF2FABC-526D-48FC-99C9-1200D6C791E2}">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 las alteraciones del desarrollo del joven (10-29 años)</a:t>
          </a:r>
        </a:p>
      </dgm:t>
    </dgm:pt>
    <dgm:pt modelId="{B6B84416-ACF6-4413-8369-C45439EC6D85}" type="parTrans" cxnId="{9FD84D11-316A-4E41-AEC1-2924428F8E46}">
      <dgm:prSet/>
      <dgm:spPr/>
      <dgm:t>
        <a:bodyPr/>
        <a:lstStyle/>
        <a:p>
          <a:endParaRPr lang="es-CO" sz="1100"/>
        </a:p>
      </dgm:t>
    </dgm:pt>
    <dgm:pt modelId="{A795CE48-9760-4BF2-A714-5ACCBB0FD469}" type="sibTrans" cxnId="{9FD84D11-316A-4E41-AEC1-2924428F8E46}">
      <dgm:prSet/>
      <dgm:spPr/>
      <dgm:t>
        <a:bodyPr/>
        <a:lstStyle/>
        <a:p>
          <a:endParaRPr lang="es-CO" sz="1100"/>
        </a:p>
      </dgm:t>
    </dgm:pt>
    <dgm:pt modelId="{FD5BC242-CE90-4CFE-9EFB-6E4CF7A2A309}">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 las alteraciones del embarazo</a:t>
          </a:r>
        </a:p>
      </dgm:t>
    </dgm:pt>
    <dgm:pt modelId="{F9932F40-E06B-4100-838F-3D94AFA308D7}" type="parTrans" cxnId="{93AAE9E9-8C6D-4719-9713-D08AA1A47B12}">
      <dgm:prSet/>
      <dgm:spPr/>
      <dgm:t>
        <a:bodyPr/>
        <a:lstStyle/>
        <a:p>
          <a:endParaRPr lang="es-CO" sz="1100"/>
        </a:p>
      </dgm:t>
    </dgm:pt>
    <dgm:pt modelId="{866ADB36-4409-41A2-AF19-81D103D9DF4B}" type="sibTrans" cxnId="{93AAE9E9-8C6D-4719-9713-D08AA1A47B12}">
      <dgm:prSet/>
      <dgm:spPr/>
      <dgm:t>
        <a:bodyPr/>
        <a:lstStyle/>
        <a:p>
          <a:endParaRPr lang="es-CO" sz="1100"/>
        </a:p>
      </dgm:t>
    </dgm:pt>
    <dgm:pt modelId="{9B4D014D-6BC9-4AEC-92FB-F36E7CB92D9B}">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del cáncer de cuello uterino</a:t>
          </a:r>
        </a:p>
      </dgm:t>
    </dgm:pt>
    <dgm:pt modelId="{44DF548B-E298-414D-9F34-2A9B69CBE003}" type="parTrans" cxnId="{6E68A1CB-D421-437D-B2BA-20DDAA905AC3}">
      <dgm:prSet/>
      <dgm:spPr/>
      <dgm:t>
        <a:bodyPr/>
        <a:lstStyle/>
        <a:p>
          <a:endParaRPr lang="es-CO" sz="1100"/>
        </a:p>
      </dgm:t>
    </dgm:pt>
    <dgm:pt modelId="{B8971665-3833-4C0D-9138-0367C94BC433}" type="sibTrans" cxnId="{6E68A1CB-D421-437D-B2BA-20DDAA905AC3}">
      <dgm:prSet/>
      <dgm:spPr/>
      <dgm:t>
        <a:bodyPr/>
        <a:lstStyle/>
        <a:p>
          <a:endParaRPr lang="es-CO" sz="1100"/>
        </a:p>
      </dgm:t>
    </dgm:pt>
    <dgm:pt modelId="{3BDD2F8C-1CFD-4EFD-8113-A7EC2DA50BD4}">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del cáncer de seno</a:t>
          </a:r>
        </a:p>
      </dgm:t>
    </dgm:pt>
    <dgm:pt modelId="{C42C320D-4B2D-428E-88D7-D7C96C48D74C}" type="parTrans" cxnId="{151BE78E-87B6-4364-A8EB-6AD04AED71E3}">
      <dgm:prSet/>
      <dgm:spPr/>
      <dgm:t>
        <a:bodyPr/>
        <a:lstStyle/>
        <a:p>
          <a:endParaRPr lang="es-CO" sz="1100"/>
        </a:p>
      </dgm:t>
    </dgm:pt>
    <dgm:pt modelId="{7EBD5D19-8E51-4A5D-8117-150D4EA72D65}" type="sibTrans" cxnId="{151BE78E-87B6-4364-A8EB-6AD04AED71E3}">
      <dgm:prSet/>
      <dgm:spPr/>
      <dgm:t>
        <a:bodyPr/>
        <a:lstStyle/>
        <a:p>
          <a:endParaRPr lang="es-CO" sz="1100"/>
        </a:p>
      </dgm:t>
    </dgm:pt>
    <dgm:pt modelId="{C568E3F9-5C86-4511-9F1F-60EB4752AC15}">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 las alteraciones del Adulto (mayor de 45 años)</a:t>
          </a:r>
        </a:p>
      </dgm:t>
    </dgm:pt>
    <dgm:pt modelId="{FFDDB5E2-A235-49C6-B0E5-06CE745BDEC3}" type="parTrans" cxnId="{B4C0EB74-45F1-4A8E-AA18-866D4B8AD638}">
      <dgm:prSet/>
      <dgm:spPr/>
      <dgm:t>
        <a:bodyPr/>
        <a:lstStyle/>
        <a:p>
          <a:endParaRPr lang="es-CO"/>
        </a:p>
      </dgm:t>
    </dgm:pt>
    <dgm:pt modelId="{99D2863A-071F-4FBC-9D6A-1CFA5AFC2123}" type="sibTrans" cxnId="{B4C0EB74-45F1-4A8E-AA18-866D4B8AD638}">
      <dgm:prSet/>
      <dgm:spPr/>
      <dgm:t>
        <a:bodyPr/>
        <a:lstStyle/>
        <a:p>
          <a:endParaRPr lang="es-CO"/>
        </a:p>
      </dgm:t>
    </dgm:pt>
    <dgm:pt modelId="{DA30A726-B673-4C44-8D41-5C8FB729E190}">
      <dgm:prSet phldrT="[Texto]" custT="1"/>
      <dgm:spPr/>
      <dgm:t>
        <a:bodyPr/>
        <a:lstStyle/>
        <a:p>
          <a:r>
            <a:rPr lang="es-CO" sz="1100" b="1" dirty="0">
              <a:solidFill>
                <a:schemeClr val="tx1"/>
              </a:solidFill>
              <a:latin typeface="Arial" panose="020B0604020202020204" pitchFamily="34" charset="0"/>
              <a:cs typeface="Arial" panose="020B0604020202020204" pitchFamily="34" charset="0"/>
            </a:rPr>
            <a:t>Detección temprana de las alteraciones de la agudeza visual</a:t>
          </a:r>
        </a:p>
      </dgm:t>
    </dgm:pt>
    <dgm:pt modelId="{927D4BEA-BD55-4B4B-B81C-27C6BB931964}" type="parTrans" cxnId="{64411FAB-6CA2-40A4-9389-027881F94C7A}">
      <dgm:prSet/>
      <dgm:spPr/>
      <dgm:t>
        <a:bodyPr/>
        <a:lstStyle/>
        <a:p>
          <a:endParaRPr lang="es-CO"/>
        </a:p>
      </dgm:t>
    </dgm:pt>
    <dgm:pt modelId="{8E146BD9-B896-4CB4-967B-5966A79C9FBE}" type="sibTrans" cxnId="{64411FAB-6CA2-40A4-9389-027881F94C7A}">
      <dgm:prSet/>
      <dgm:spPr/>
      <dgm:t>
        <a:bodyPr/>
        <a:lstStyle/>
        <a:p>
          <a:endParaRPr lang="es-CO"/>
        </a:p>
      </dgm:t>
    </dgm:pt>
    <dgm:pt modelId="{002501CE-DDA7-4DD6-9B17-53EB4103E5FD}" type="pres">
      <dgm:prSet presAssocID="{59B36A0A-5249-4DFF-B4AA-A21277436D56}" presName="Name0" presStyleCnt="0">
        <dgm:presLayoutVars>
          <dgm:dir/>
          <dgm:resizeHandles val="exact"/>
        </dgm:presLayoutVars>
      </dgm:prSet>
      <dgm:spPr/>
    </dgm:pt>
    <dgm:pt modelId="{1A74F789-C559-42B0-8874-C2DF923CF5FF}" type="pres">
      <dgm:prSet presAssocID="{59B36A0A-5249-4DFF-B4AA-A21277436D56}" presName="bkgdShp" presStyleLbl="alignAccFollowNode1" presStyleIdx="0" presStyleCnt="1" custScaleY="89445" custLinFactNeighborY="-9080"/>
      <dgm:spPr/>
    </dgm:pt>
    <dgm:pt modelId="{B64343F6-D7DE-47B4-A591-DFFAEF08035D}" type="pres">
      <dgm:prSet presAssocID="{59B36A0A-5249-4DFF-B4AA-A21277436D56}" presName="linComp" presStyleCnt="0"/>
      <dgm:spPr/>
    </dgm:pt>
    <dgm:pt modelId="{88779093-83A6-4B93-B144-62FA80172024}" type="pres">
      <dgm:prSet presAssocID="{22F12DF7-FDCC-45AF-8BEF-B7F955CC4857}" presName="compNode" presStyleCnt="0"/>
      <dgm:spPr/>
    </dgm:pt>
    <dgm:pt modelId="{D8E34780-0E25-4355-950C-2862FEC91E93}" type="pres">
      <dgm:prSet presAssocID="{22F12DF7-FDCC-45AF-8BEF-B7F955CC4857}" presName="node" presStyleLbl="node1" presStyleIdx="0" presStyleCnt="7" custScaleY="57839" custLinFactNeighborX="8078" custLinFactNeighborY="-48517">
        <dgm:presLayoutVars>
          <dgm:bulletEnabled val="1"/>
        </dgm:presLayoutVars>
      </dgm:prSet>
      <dgm:spPr/>
    </dgm:pt>
    <dgm:pt modelId="{4BF03415-6DA1-4449-A0CD-E05EEBEC942D}" type="pres">
      <dgm:prSet presAssocID="{22F12DF7-FDCC-45AF-8BEF-B7F955CC4857}" presName="invisiNode" presStyleLbl="node1" presStyleIdx="0" presStyleCnt="7"/>
      <dgm:spPr/>
    </dgm:pt>
    <dgm:pt modelId="{4A851EA6-CF29-4370-84E2-DF0746BC1E7D}" type="pres">
      <dgm:prSet presAssocID="{22F12DF7-FDCC-45AF-8BEF-B7F955CC4857}" presName="imagNode" presStyleLbl="fgImgPlace1" presStyleIdx="0" presStyleCnt="7" custLinFactNeighborX="5469" custLinFactNeighborY="-26150"/>
      <dgm:spPr>
        <a:blipFill rotWithShape="1">
          <a:blip xmlns:r="http://schemas.openxmlformats.org/officeDocument/2006/relationships" r:embed="rId1"/>
          <a:stretch>
            <a:fillRect/>
          </a:stretch>
        </a:blipFill>
      </dgm:spPr>
    </dgm:pt>
    <dgm:pt modelId="{41A30CBF-4468-49D0-AD5D-EE236849FE12}" type="pres">
      <dgm:prSet presAssocID="{C3629A49-9671-458F-8522-BDB95AB2790C}" presName="sibTrans" presStyleLbl="sibTrans2D1" presStyleIdx="0" presStyleCnt="0"/>
      <dgm:spPr/>
    </dgm:pt>
    <dgm:pt modelId="{6A22AA7E-3D2F-420F-8EC7-8F6A0B41167F}" type="pres">
      <dgm:prSet presAssocID="{BAF2FABC-526D-48FC-99C9-1200D6C791E2}" presName="compNode" presStyleCnt="0"/>
      <dgm:spPr/>
    </dgm:pt>
    <dgm:pt modelId="{5B901DC5-B5D3-415A-BFDA-04635CEFAB73}" type="pres">
      <dgm:prSet presAssocID="{BAF2FABC-526D-48FC-99C9-1200D6C791E2}" presName="node" presStyleLbl="node1" presStyleIdx="1" presStyleCnt="7" custScaleY="57839" custLinFactNeighborX="8078" custLinFactNeighborY="-48517">
        <dgm:presLayoutVars>
          <dgm:bulletEnabled val="1"/>
        </dgm:presLayoutVars>
      </dgm:prSet>
      <dgm:spPr/>
    </dgm:pt>
    <dgm:pt modelId="{2935FAA5-9BAF-43C9-B6D3-2A1D537B5544}" type="pres">
      <dgm:prSet presAssocID="{BAF2FABC-526D-48FC-99C9-1200D6C791E2}" presName="invisiNode" presStyleLbl="node1" presStyleIdx="1" presStyleCnt="7"/>
      <dgm:spPr/>
    </dgm:pt>
    <dgm:pt modelId="{2E9ADEB4-7F20-4647-84D8-8957E7DD79B6}" type="pres">
      <dgm:prSet presAssocID="{BAF2FABC-526D-48FC-99C9-1200D6C791E2}" presName="imagNode" presStyleLbl="fgImgPlace1" presStyleIdx="1" presStyleCnt="7" custLinFactNeighborX="5469" custLinFactNeighborY="-26150"/>
      <dgm:spPr>
        <a:blipFill rotWithShape="1">
          <a:blip xmlns:r="http://schemas.openxmlformats.org/officeDocument/2006/relationships" r:embed="rId2"/>
          <a:stretch>
            <a:fillRect/>
          </a:stretch>
        </a:blipFill>
      </dgm:spPr>
    </dgm:pt>
    <dgm:pt modelId="{B1D48F66-7986-4381-B054-BEA21197D217}" type="pres">
      <dgm:prSet presAssocID="{A795CE48-9760-4BF2-A714-5ACCBB0FD469}" presName="sibTrans" presStyleLbl="sibTrans2D1" presStyleIdx="0" presStyleCnt="0"/>
      <dgm:spPr/>
    </dgm:pt>
    <dgm:pt modelId="{8B574DAE-63F0-416F-BCCD-1B26CB3B68E9}" type="pres">
      <dgm:prSet presAssocID="{C568E3F9-5C86-4511-9F1F-60EB4752AC15}" presName="compNode" presStyleCnt="0"/>
      <dgm:spPr/>
    </dgm:pt>
    <dgm:pt modelId="{35D4045D-C845-4092-90CA-C4740EC7DC21}" type="pres">
      <dgm:prSet presAssocID="{C568E3F9-5C86-4511-9F1F-60EB4752AC15}" presName="node" presStyleLbl="node1" presStyleIdx="2" presStyleCnt="7" custScaleY="57839" custLinFactNeighborX="8078" custLinFactNeighborY="-48517">
        <dgm:presLayoutVars>
          <dgm:bulletEnabled val="1"/>
        </dgm:presLayoutVars>
      </dgm:prSet>
      <dgm:spPr/>
    </dgm:pt>
    <dgm:pt modelId="{6A31826E-23E7-4613-A4AE-28B4DE834538}" type="pres">
      <dgm:prSet presAssocID="{C568E3F9-5C86-4511-9F1F-60EB4752AC15}" presName="invisiNode" presStyleLbl="node1" presStyleIdx="2" presStyleCnt="7"/>
      <dgm:spPr/>
    </dgm:pt>
    <dgm:pt modelId="{13429B60-FA66-4EDB-AC4A-125F22436424}" type="pres">
      <dgm:prSet presAssocID="{C568E3F9-5C86-4511-9F1F-60EB4752AC15}" presName="imagNode" presStyleLbl="fgImgPlace1" presStyleIdx="2" presStyleCnt="7" custLinFactNeighborX="6890" custLinFactNeighborY="-22595"/>
      <dgm:spPr>
        <a:blipFill rotWithShape="1">
          <a:blip xmlns:r="http://schemas.openxmlformats.org/officeDocument/2006/relationships" r:embed="rId3"/>
          <a:stretch>
            <a:fillRect/>
          </a:stretch>
        </a:blipFill>
      </dgm:spPr>
    </dgm:pt>
    <dgm:pt modelId="{867228A4-7F90-4AF5-BE56-604AAF4BA139}" type="pres">
      <dgm:prSet presAssocID="{99D2863A-071F-4FBC-9D6A-1CFA5AFC2123}" presName="sibTrans" presStyleLbl="sibTrans2D1" presStyleIdx="0" presStyleCnt="0"/>
      <dgm:spPr/>
    </dgm:pt>
    <dgm:pt modelId="{1951BB38-3AD4-4650-BD7C-8C8913C50007}" type="pres">
      <dgm:prSet presAssocID="{DA30A726-B673-4C44-8D41-5C8FB729E190}" presName="compNode" presStyleCnt="0"/>
      <dgm:spPr/>
    </dgm:pt>
    <dgm:pt modelId="{D0D3CE4C-D353-4371-9C9D-219FA6926340}" type="pres">
      <dgm:prSet presAssocID="{DA30A726-B673-4C44-8D41-5C8FB729E190}" presName="node" presStyleLbl="node1" presStyleIdx="3" presStyleCnt="7" custScaleY="57839" custLinFactNeighborX="8078" custLinFactNeighborY="-48517">
        <dgm:presLayoutVars>
          <dgm:bulletEnabled val="1"/>
        </dgm:presLayoutVars>
      </dgm:prSet>
      <dgm:spPr/>
    </dgm:pt>
    <dgm:pt modelId="{C824E23F-90A2-4B70-871C-EDF5E14CAE88}" type="pres">
      <dgm:prSet presAssocID="{DA30A726-B673-4C44-8D41-5C8FB729E190}" presName="invisiNode" presStyleLbl="node1" presStyleIdx="3" presStyleCnt="7"/>
      <dgm:spPr/>
    </dgm:pt>
    <dgm:pt modelId="{771A94F2-1BF3-4723-80F4-54CBE62E9B88}" type="pres">
      <dgm:prSet presAssocID="{DA30A726-B673-4C44-8D41-5C8FB729E190}" presName="imagNode" presStyleLbl="fgImgPlace1" presStyleIdx="3" presStyleCnt="7" custLinFactNeighborX="9749" custLinFactNeighborY="-21585"/>
      <dgm:spPr>
        <a:blipFill rotWithShape="1">
          <a:blip xmlns:r="http://schemas.openxmlformats.org/officeDocument/2006/relationships" r:embed="rId4"/>
          <a:stretch>
            <a:fillRect/>
          </a:stretch>
        </a:blipFill>
      </dgm:spPr>
    </dgm:pt>
    <dgm:pt modelId="{DDE67E23-B48F-4D90-B5F5-BD85ECC132AE}" type="pres">
      <dgm:prSet presAssocID="{8E146BD9-B896-4CB4-967B-5966A79C9FBE}" presName="sibTrans" presStyleLbl="sibTrans2D1" presStyleIdx="0" presStyleCnt="0"/>
      <dgm:spPr/>
    </dgm:pt>
    <dgm:pt modelId="{865BEAF6-C6BC-4ACA-B383-8C50038ACB88}" type="pres">
      <dgm:prSet presAssocID="{FD5BC242-CE90-4CFE-9EFB-6E4CF7A2A309}" presName="compNode" presStyleCnt="0"/>
      <dgm:spPr/>
    </dgm:pt>
    <dgm:pt modelId="{A9F9E504-A03C-4DF1-8459-05C405DE7FF6}" type="pres">
      <dgm:prSet presAssocID="{FD5BC242-CE90-4CFE-9EFB-6E4CF7A2A309}" presName="node" presStyleLbl="node1" presStyleIdx="4" presStyleCnt="7" custScaleY="57839" custLinFactNeighborX="8078" custLinFactNeighborY="-48517">
        <dgm:presLayoutVars>
          <dgm:bulletEnabled val="1"/>
        </dgm:presLayoutVars>
      </dgm:prSet>
      <dgm:spPr/>
    </dgm:pt>
    <dgm:pt modelId="{C3CB74A6-1230-4E53-A9AB-A412A911A720}" type="pres">
      <dgm:prSet presAssocID="{FD5BC242-CE90-4CFE-9EFB-6E4CF7A2A309}" presName="invisiNode" presStyleLbl="node1" presStyleIdx="4" presStyleCnt="7"/>
      <dgm:spPr/>
    </dgm:pt>
    <dgm:pt modelId="{A792E907-6FAF-49A6-9E40-21A2D2376799}" type="pres">
      <dgm:prSet presAssocID="{FD5BC242-CE90-4CFE-9EFB-6E4CF7A2A309}" presName="imagNode" presStyleLbl="fgImgPlace1" presStyleIdx="4" presStyleCnt="7" custLinFactNeighborX="6388" custLinFactNeighborY="-22595"/>
      <dgm:spPr>
        <a:blipFill rotWithShape="1">
          <a:blip xmlns:r="http://schemas.openxmlformats.org/officeDocument/2006/relationships" r:embed="rId5"/>
          <a:stretch>
            <a:fillRect/>
          </a:stretch>
        </a:blipFill>
      </dgm:spPr>
    </dgm:pt>
    <dgm:pt modelId="{1A7F5D1C-B20F-41F4-A455-3AFCACD45743}" type="pres">
      <dgm:prSet presAssocID="{866ADB36-4409-41A2-AF19-81D103D9DF4B}" presName="sibTrans" presStyleLbl="sibTrans2D1" presStyleIdx="0" presStyleCnt="0"/>
      <dgm:spPr/>
    </dgm:pt>
    <dgm:pt modelId="{49373155-59A2-4F5A-8FF5-07BAF3850EB3}" type="pres">
      <dgm:prSet presAssocID="{9B4D014D-6BC9-4AEC-92FB-F36E7CB92D9B}" presName="compNode" presStyleCnt="0"/>
      <dgm:spPr/>
    </dgm:pt>
    <dgm:pt modelId="{6574F351-0BE4-43D6-B065-3450EAE8D304}" type="pres">
      <dgm:prSet presAssocID="{9B4D014D-6BC9-4AEC-92FB-F36E7CB92D9B}" presName="node" presStyleLbl="node1" presStyleIdx="5" presStyleCnt="7" custScaleY="57839" custLinFactNeighborX="10697" custLinFactNeighborY="-48924">
        <dgm:presLayoutVars>
          <dgm:bulletEnabled val="1"/>
        </dgm:presLayoutVars>
      </dgm:prSet>
      <dgm:spPr/>
    </dgm:pt>
    <dgm:pt modelId="{5CBB87A5-DD98-4DE2-8F96-7842CE40B5EB}" type="pres">
      <dgm:prSet presAssocID="{9B4D014D-6BC9-4AEC-92FB-F36E7CB92D9B}" presName="invisiNode" presStyleLbl="node1" presStyleIdx="5" presStyleCnt="7"/>
      <dgm:spPr/>
    </dgm:pt>
    <dgm:pt modelId="{B838546A-7D22-4892-8E48-A2859A0D6BFF}" type="pres">
      <dgm:prSet presAssocID="{9B4D014D-6BC9-4AEC-92FB-F36E7CB92D9B}" presName="imagNode" presStyleLbl="fgImgPlace1" presStyleIdx="5" presStyleCnt="7" custLinFactNeighborX="5469" custLinFactNeighborY="-26150"/>
      <dgm:spPr>
        <a:blipFill rotWithShape="1">
          <a:blip xmlns:r="http://schemas.openxmlformats.org/officeDocument/2006/relationships" r:embed="rId6"/>
          <a:stretch>
            <a:fillRect/>
          </a:stretch>
        </a:blipFill>
      </dgm:spPr>
    </dgm:pt>
    <dgm:pt modelId="{2CA356F8-8413-49C2-A5EE-CC301E1AF6CF}" type="pres">
      <dgm:prSet presAssocID="{B8971665-3833-4C0D-9138-0367C94BC433}" presName="sibTrans" presStyleLbl="sibTrans2D1" presStyleIdx="0" presStyleCnt="0"/>
      <dgm:spPr/>
    </dgm:pt>
    <dgm:pt modelId="{5278F738-AB1E-4F5D-9EAD-D5C2D02CF1F2}" type="pres">
      <dgm:prSet presAssocID="{3BDD2F8C-1CFD-4EFD-8113-A7EC2DA50BD4}" presName="compNode" presStyleCnt="0"/>
      <dgm:spPr/>
    </dgm:pt>
    <dgm:pt modelId="{942EA114-78FB-4ECF-8741-5117CBDBBB4D}" type="pres">
      <dgm:prSet presAssocID="{3BDD2F8C-1CFD-4EFD-8113-A7EC2DA50BD4}" presName="node" presStyleLbl="node1" presStyleIdx="6" presStyleCnt="7" custScaleY="57839" custLinFactNeighborX="8078" custLinFactNeighborY="-48517">
        <dgm:presLayoutVars>
          <dgm:bulletEnabled val="1"/>
        </dgm:presLayoutVars>
      </dgm:prSet>
      <dgm:spPr/>
    </dgm:pt>
    <dgm:pt modelId="{115003C7-62F0-4484-9D2F-DA470D68E5C3}" type="pres">
      <dgm:prSet presAssocID="{3BDD2F8C-1CFD-4EFD-8113-A7EC2DA50BD4}" presName="invisiNode" presStyleLbl="node1" presStyleIdx="6" presStyleCnt="7"/>
      <dgm:spPr/>
    </dgm:pt>
    <dgm:pt modelId="{6B531B41-6A87-47DF-8F03-686DC0B0EAC7}" type="pres">
      <dgm:prSet presAssocID="{3BDD2F8C-1CFD-4EFD-8113-A7EC2DA50BD4}" presName="imagNode" presStyleLbl="fgImgPlace1" presStyleIdx="6" presStyleCnt="7" custLinFactNeighborX="5469" custLinFactNeighborY="-26150"/>
      <dgm:spPr>
        <a:blipFill rotWithShape="1">
          <a:blip xmlns:r="http://schemas.openxmlformats.org/officeDocument/2006/relationships" r:embed="rId7"/>
          <a:stretch>
            <a:fillRect/>
          </a:stretch>
        </a:blipFill>
      </dgm:spPr>
    </dgm:pt>
  </dgm:ptLst>
  <dgm:cxnLst>
    <dgm:cxn modelId="{9FD84D11-316A-4E41-AEC1-2924428F8E46}" srcId="{59B36A0A-5249-4DFF-B4AA-A21277436D56}" destId="{BAF2FABC-526D-48FC-99C9-1200D6C791E2}" srcOrd="1" destOrd="0" parTransId="{B6B84416-ACF6-4413-8369-C45439EC6D85}" sibTransId="{A795CE48-9760-4BF2-A714-5ACCBB0FD469}"/>
    <dgm:cxn modelId="{8A47AB1A-1F8F-441E-8A94-B07E6E0CBE85}" type="presOf" srcId="{59B36A0A-5249-4DFF-B4AA-A21277436D56}" destId="{002501CE-DDA7-4DD6-9B17-53EB4103E5FD}" srcOrd="0" destOrd="0" presId="urn:microsoft.com/office/officeart/2005/8/layout/pList2"/>
    <dgm:cxn modelId="{E45A601B-AF7E-4BF8-AEF2-1220C9176B72}" type="presOf" srcId="{8E146BD9-B896-4CB4-967B-5966A79C9FBE}" destId="{DDE67E23-B48F-4D90-B5F5-BD85ECC132AE}" srcOrd="0" destOrd="0" presId="urn:microsoft.com/office/officeart/2005/8/layout/pList2"/>
    <dgm:cxn modelId="{A18CA230-704A-4CF3-AE4C-5E834B74CA47}" srcId="{59B36A0A-5249-4DFF-B4AA-A21277436D56}" destId="{22F12DF7-FDCC-45AF-8BEF-B7F955CC4857}" srcOrd="0" destOrd="0" parTransId="{D0C1E8FF-C6BB-4EC8-9273-F89A3D923C6C}" sibTransId="{C3629A49-9671-458F-8522-BDB95AB2790C}"/>
    <dgm:cxn modelId="{9C97DA46-234A-4377-B486-D1B9D26EFA99}" type="presOf" srcId="{9B4D014D-6BC9-4AEC-92FB-F36E7CB92D9B}" destId="{6574F351-0BE4-43D6-B065-3450EAE8D304}" srcOrd="0" destOrd="0" presId="urn:microsoft.com/office/officeart/2005/8/layout/pList2"/>
    <dgm:cxn modelId="{68D6826A-F45E-48F9-97EC-222D0ADC0A9B}" type="presOf" srcId="{BAF2FABC-526D-48FC-99C9-1200D6C791E2}" destId="{5B901DC5-B5D3-415A-BFDA-04635CEFAB73}" srcOrd="0" destOrd="0" presId="urn:microsoft.com/office/officeart/2005/8/layout/pList2"/>
    <dgm:cxn modelId="{AB24C06C-E312-4E5D-9532-5A126E79C86F}" type="presOf" srcId="{FD5BC242-CE90-4CFE-9EFB-6E4CF7A2A309}" destId="{A9F9E504-A03C-4DF1-8459-05C405DE7FF6}" srcOrd="0" destOrd="0" presId="urn:microsoft.com/office/officeart/2005/8/layout/pList2"/>
    <dgm:cxn modelId="{62294B52-53A3-4A04-B6B6-6BCF67BFA47C}" type="presOf" srcId="{C3629A49-9671-458F-8522-BDB95AB2790C}" destId="{41A30CBF-4468-49D0-AD5D-EE236849FE12}" srcOrd="0" destOrd="0" presId="urn:microsoft.com/office/officeart/2005/8/layout/pList2"/>
    <dgm:cxn modelId="{B4C0EB74-45F1-4A8E-AA18-866D4B8AD638}" srcId="{59B36A0A-5249-4DFF-B4AA-A21277436D56}" destId="{C568E3F9-5C86-4511-9F1F-60EB4752AC15}" srcOrd="2" destOrd="0" parTransId="{FFDDB5E2-A235-49C6-B0E5-06CE745BDEC3}" sibTransId="{99D2863A-071F-4FBC-9D6A-1CFA5AFC2123}"/>
    <dgm:cxn modelId="{8883A88C-F150-49CE-873D-9B70BFDA2B4F}" type="presOf" srcId="{3BDD2F8C-1CFD-4EFD-8113-A7EC2DA50BD4}" destId="{942EA114-78FB-4ECF-8741-5117CBDBBB4D}" srcOrd="0" destOrd="0" presId="urn:microsoft.com/office/officeart/2005/8/layout/pList2"/>
    <dgm:cxn modelId="{151BE78E-87B6-4364-A8EB-6AD04AED71E3}" srcId="{59B36A0A-5249-4DFF-B4AA-A21277436D56}" destId="{3BDD2F8C-1CFD-4EFD-8113-A7EC2DA50BD4}" srcOrd="6" destOrd="0" parTransId="{C42C320D-4B2D-428E-88D7-D7C96C48D74C}" sibTransId="{7EBD5D19-8E51-4A5D-8117-150D4EA72D65}"/>
    <dgm:cxn modelId="{2B06CF99-6D9B-4161-BB28-7219154AAAD6}" type="presOf" srcId="{22F12DF7-FDCC-45AF-8BEF-B7F955CC4857}" destId="{D8E34780-0E25-4355-950C-2862FEC91E93}" srcOrd="0" destOrd="0" presId="urn:microsoft.com/office/officeart/2005/8/layout/pList2"/>
    <dgm:cxn modelId="{6C9F27A4-1468-4C54-85B4-336D61C465E9}" type="presOf" srcId="{866ADB36-4409-41A2-AF19-81D103D9DF4B}" destId="{1A7F5D1C-B20F-41F4-A455-3AFCACD45743}" srcOrd="0" destOrd="0" presId="urn:microsoft.com/office/officeart/2005/8/layout/pList2"/>
    <dgm:cxn modelId="{64411FAB-6CA2-40A4-9389-027881F94C7A}" srcId="{59B36A0A-5249-4DFF-B4AA-A21277436D56}" destId="{DA30A726-B673-4C44-8D41-5C8FB729E190}" srcOrd="3" destOrd="0" parTransId="{927D4BEA-BD55-4B4B-B81C-27C6BB931964}" sibTransId="{8E146BD9-B896-4CB4-967B-5966A79C9FBE}"/>
    <dgm:cxn modelId="{085B45AF-DF57-43D9-A024-EDF40FBF68DF}" type="presOf" srcId="{99D2863A-071F-4FBC-9D6A-1CFA5AFC2123}" destId="{867228A4-7F90-4AF5-BE56-604AAF4BA139}" srcOrd="0" destOrd="0" presId="urn:microsoft.com/office/officeart/2005/8/layout/pList2"/>
    <dgm:cxn modelId="{302FD2C5-1AE6-405D-85F2-83D5449A01AF}" type="presOf" srcId="{DA30A726-B673-4C44-8D41-5C8FB729E190}" destId="{D0D3CE4C-D353-4371-9C9D-219FA6926340}" srcOrd="0" destOrd="0" presId="urn:microsoft.com/office/officeart/2005/8/layout/pList2"/>
    <dgm:cxn modelId="{6E68A1CB-D421-437D-B2BA-20DDAA905AC3}" srcId="{59B36A0A-5249-4DFF-B4AA-A21277436D56}" destId="{9B4D014D-6BC9-4AEC-92FB-F36E7CB92D9B}" srcOrd="5" destOrd="0" parTransId="{44DF548B-E298-414D-9F34-2A9B69CBE003}" sibTransId="{B8971665-3833-4C0D-9138-0367C94BC433}"/>
    <dgm:cxn modelId="{025675CE-9696-4B8B-9023-4B90A4DF619E}" type="presOf" srcId="{C568E3F9-5C86-4511-9F1F-60EB4752AC15}" destId="{35D4045D-C845-4092-90CA-C4740EC7DC21}" srcOrd="0" destOrd="0" presId="urn:microsoft.com/office/officeart/2005/8/layout/pList2"/>
    <dgm:cxn modelId="{EB196BD3-0B1B-4BA0-9DD3-C8DBB8F5244F}" type="presOf" srcId="{A795CE48-9760-4BF2-A714-5ACCBB0FD469}" destId="{B1D48F66-7986-4381-B054-BEA21197D217}" srcOrd="0" destOrd="0" presId="urn:microsoft.com/office/officeart/2005/8/layout/pList2"/>
    <dgm:cxn modelId="{E3FA9ADC-F418-4D34-97E6-1C69FE1FFE8A}" type="presOf" srcId="{B8971665-3833-4C0D-9138-0367C94BC433}" destId="{2CA356F8-8413-49C2-A5EE-CC301E1AF6CF}" srcOrd="0" destOrd="0" presId="urn:microsoft.com/office/officeart/2005/8/layout/pList2"/>
    <dgm:cxn modelId="{93AAE9E9-8C6D-4719-9713-D08AA1A47B12}" srcId="{59B36A0A-5249-4DFF-B4AA-A21277436D56}" destId="{FD5BC242-CE90-4CFE-9EFB-6E4CF7A2A309}" srcOrd="4" destOrd="0" parTransId="{F9932F40-E06B-4100-838F-3D94AFA308D7}" sibTransId="{866ADB36-4409-41A2-AF19-81D103D9DF4B}"/>
    <dgm:cxn modelId="{6C3A84F8-9802-449E-A684-054BD9AE5B12}" type="presParOf" srcId="{002501CE-DDA7-4DD6-9B17-53EB4103E5FD}" destId="{1A74F789-C559-42B0-8874-C2DF923CF5FF}" srcOrd="0" destOrd="0" presId="urn:microsoft.com/office/officeart/2005/8/layout/pList2"/>
    <dgm:cxn modelId="{4FDBED09-EA91-4260-9CB9-AC28E2BD91B3}" type="presParOf" srcId="{002501CE-DDA7-4DD6-9B17-53EB4103E5FD}" destId="{B64343F6-D7DE-47B4-A591-DFFAEF08035D}" srcOrd="1" destOrd="0" presId="urn:microsoft.com/office/officeart/2005/8/layout/pList2"/>
    <dgm:cxn modelId="{F475CCA0-D70A-4A82-A3E2-E1B61A84F5B2}" type="presParOf" srcId="{B64343F6-D7DE-47B4-A591-DFFAEF08035D}" destId="{88779093-83A6-4B93-B144-62FA80172024}" srcOrd="0" destOrd="0" presId="urn:microsoft.com/office/officeart/2005/8/layout/pList2"/>
    <dgm:cxn modelId="{C6F2D848-C0DB-4F60-84B7-8C9F2A843821}" type="presParOf" srcId="{88779093-83A6-4B93-B144-62FA80172024}" destId="{D8E34780-0E25-4355-950C-2862FEC91E93}" srcOrd="0" destOrd="0" presId="urn:microsoft.com/office/officeart/2005/8/layout/pList2"/>
    <dgm:cxn modelId="{33F9F59A-1FA1-4CF9-998C-AE27136E379D}" type="presParOf" srcId="{88779093-83A6-4B93-B144-62FA80172024}" destId="{4BF03415-6DA1-4449-A0CD-E05EEBEC942D}" srcOrd="1" destOrd="0" presId="urn:microsoft.com/office/officeart/2005/8/layout/pList2"/>
    <dgm:cxn modelId="{3DC545FD-4924-447B-BE25-592A38434EF0}" type="presParOf" srcId="{88779093-83A6-4B93-B144-62FA80172024}" destId="{4A851EA6-CF29-4370-84E2-DF0746BC1E7D}" srcOrd="2" destOrd="0" presId="urn:microsoft.com/office/officeart/2005/8/layout/pList2"/>
    <dgm:cxn modelId="{E7A7D884-A25A-43C2-9D52-598DF8DEBC59}" type="presParOf" srcId="{B64343F6-D7DE-47B4-A591-DFFAEF08035D}" destId="{41A30CBF-4468-49D0-AD5D-EE236849FE12}" srcOrd="1" destOrd="0" presId="urn:microsoft.com/office/officeart/2005/8/layout/pList2"/>
    <dgm:cxn modelId="{78DC6E53-228E-434B-AD17-81368BDC6089}" type="presParOf" srcId="{B64343F6-D7DE-47B4-A591-DFFAEF08035D}" destId="{6A22AA7E-3D2F-420F-8EC7-8F6A0B41167F}" srcOrd="2" destOrd="0" presId="urn:microsoft.com/office/officeart/2005/8/layout/pList2"/>
    <dgm:cxn modelId="{93572253-53E4-4A73-8FBE-2050EB23C6D5}" type="presParOf" srcId="{6A22AA7E-3D2F-420F-8EC7-8F6A0B41167F}" destId="{5B901DC5-B5D3-415A-BFDA-04635CEFAB73}" srcOrd="0" destOrd="0" presId="urn:microsoft.com/office/officeart/2005/8/layout/pList2"/>
    <dgm:cxn modelId="{E1A2675C-C911-42F9-BBEC-33F1A076B4CE}" type="presParOf" srcId="{6A22AA7E-3D2F-420F-8EC7-8F6A0B41167F}" destId="{2935FAA5-9BAF-43C9-B6D3-2A1D537B5544}" srcOrd="1" destOrd="0" presId="urn:microsoft.com/office/officeart/2005/8/layout/pList2"/>
    <dgm:cxn modelId="{EA1D7199-A2F4-422B-A69D-B5CED69C675A}" type="presParOf" srcId="{6A22AA7E-3D2F-420F-8EC7-8F6A0B41167F}" destId="{2E9ADEB4-7F20-4647-84D8-8957E7DD79B6}" srcOrd="2" destOrd="0" presId="urn:microsoft.com/office/officeart/2005/8/layout/pList2"/>
    <dgm:cxn modelId="{2DAE65E8-08A5-413D-9464-FBD76DBFACB3}" type="presParOf" srcId="{B64343F6-D7DE-47B4-A591-DFFAEF08035D}" destId="{B1D48F66-7986-4381-B054-BEA21197D217}" srcOrd="3" destOrd="0" presId="urn:microsoft.com/office/officeart/2005/8/layout/pList2"/>
    <dgm:cxn modelId="{850A88E4-7D9C-4505-AF40-941F2CB0B2C0}" type="presParOf" srcId="{B64343F6-D7DE-47B4-A591-DFFAEF08035D}" destId="{8B574DAE-63F0-416F-BCCD-1B26CB3B68E9}" srcOrd="4" destOrd="0" presId="urn:microsoft.com/office/officeart/2005/8/layout/pList2"/>
    <dgm:cxn modelId="{C2942D86-ABDF-44D9-A3B4-6F31FA824FB3}" type="presParOf" srcId="{8B574DAE-63F0-416F-BCCD-1B26CB3B68E9}" destId="{35D4045D-C845-4092-90CA-C4740EC7DC21}" srcOrd="0" destOrd="0" presId="urn:microsoft.com/office/officeart/2005/8/layout/pList2"/>
    <dgm:cxn modelId="{C6604179-2876-477C-8A78-6498328346D5}" type="presParOf" srcId="{8B574DAE-63F0-416F-BCCD-1B26CB3B68E9}" destId="{6A31826E-23E7-4613-A4AE-28B4DE834538}" srcOrd="1" destOrd="0" presId="urn:microsoft.com/office/officeart/2005/8/layout/pList2"/>
    <dgm:cxn modelId="{68E1BA65-F006-4F94-8B6F-C72E1723C405}" type="presParOf" srcId="{8B574DAE-63F0-416F-BCCD-1B26CB3B68E9}" destId="{13429B60-FA66-4EDB-AC4A-125F22436424}" srcOrd="2" destOrd="0" presId="urn:microsoft.com/office/officeart/2005/8/layout/pList2"/>
    <dgm:cxn modelId="{9437AC6E-5354-4EA5-B3B2-ACC3613E2367}" type="presParOf" srcId="{B64343F6-D7DE-47B4-A591-DFFAEF08035D}" destId="{867228A4-7F90-4AF5-BE56-604AAF4BA139}" srcOrd="5" destOrd="0" presId="urn:microsoft.com/office/officeart/2005/8/layout/pList2"/>
    <dgm:cxn modelId="{A1E7EB11-BE4E-405A-A4F6-C3BA015AFF8F}" type="presParOf" srcId="{B64343F6-D7DE-47B4-A591-DFFAEF08035D}" destId="{1951BB38-3AD4-4650-BD7C-8C8913C50007}" srcOrd="6" destOrd="0" presId="urn:microsoft.com/office/officeart/2005/8/layout/pList2"/>
    <dgm:cxn modelId="{28ED26C4-351D-433F-9853-0EFF219F85CC}" type="presParOf" srcId="{1951BB38-3AD4-4650-BD7C-8C8913C50007}" destId="{D0D3CE4C-D353-4371-9C9D-219FA6926340}" srcOrd="0" destOrd="0" presId="urn:microsoft.com/office/officeart/2005/8/layout/pList2"/>
    <dgm:cxn modelId="{8D420EA6-053B-4A45-BA6F-2225E0E776E8}" type="presParOf" srcId="{1951BB38-3AD4-4650-BD7C-8C8913C50007}" destId="{C824E23F-90A2-4B70-871C-EDF5E14CAE88}" srcOrd="1" destOrd="0" presId="urn:microsoft.com/office/officeart/2005/8/layout/pList2"/>
    <dgm:cxn modelId="{DC03CF09-192E-4CC4-ADBA-3AB06E53FAAC}" type="presParOf" srcId="{1951BB38-3AD4-4650-BD7C-8C8913C50007}" destId="{771A94F2-1BF3-4723-80F4-54CBE62E9B88}" srcOrd="2" destOrd="0" presId="urn:microsoft.com/office/officeart/2005/8/layout/pList2"/>
    <dgm:cxn modelId="{FF82DCA5-ACE6-4699-B76C-94BF5D3021C7}" type="presParOf" srcId="{B64343F6-D7DE-47B4-A591-DFFAEF08035D}" destId="{DDE67E23-B48F-4D90-B5F5-BD85ECC132AE}" srcOrd="7" destOrd="0" presId="urn:microsoft.com/office/officeart/2005/8/layout/pList2"/>
    <dgm:cxn modelId="{F906D102-CE0A-4CF9-917F-F6EECB6C18F0}" type="presParOf" srcId="{B64343F6-D7DE-47B4-A591-DFFAEF08035D}" destId="{865BEAF6-C6BC-4ACA-B383-8C50038ACB88}" srcOrd="8" destOrd="0" presId="urn:microsoft.com/office/officeart/2005/8/layout/pList2"/>
    <dgm:cxn modelId="{AF6FB046-B880-4126-B516-491A608DB947}" type="presParOf" srcId="{865BEAF6-C6BC-4ACA-B383-8C50038ACB88}" destId="{A9F9E504-A03C-4DF1-8459-05C405DE7FF6}" srcOrd="0" destOrd="0" presId="urn:microsoft.com/office/officeart/2005/8/layout/pList2"/>
    <dgm:cxn modelId="{F3A755C7-C440-40C4-AB5F-9D99B1124513}" type="presParOf" srcId="{865BEAF6-C6BC-4ACA-B383-8C50038ACB88}" destId="{C3CB74A6-1230-4E53-A9AB-A412A911A720}" srcOrd="1" destOrd="0" presId="urn:microsoft.com/office/officeart/2005/8/layout/pList2"/>
    <dgm:cxn modelId="{F859657B-0FF0-4219-AC8C-29A06146A003}" type="presParOf" srcId="{865BEAF6-C6BC-4ACA-B383-8C50038ACB88}" destId="{A792E907-6FAF-49A6-9E40-21A2D2376799}" srcOrd="2" destOrd="0" presId="urn:microsoft.com/office/officeart/2005/8/layout/pList2"/>
    <dgm:cxn modelId="{02935B59-BCDD-43CD-8B7C-593B9C9D7C9E}" type="presParOf" srcId="{B64343F6-D7DE-47B4-A591-DFFAEF08035D}" destId="{1A7F5D1C-B20F-41F4-A455-3AFCACD45743}" srcOrd="9" destOrd="0" presId="urn:microsoft.com/office/officeart/2005/8/layout/pList2"/>
    <dgm:cxn modelId="{1C140E14-4869-43E8-BDBA-904809D55F5C}" type="presParOf" srcId="{B64343F6-D7DE-47B4-A591-DFFAEF08035D}" destId="{49373155-59A2-4F5A-8FF5-07BAF3850EB3}" srcOrd="10" destOrd="0" presId="urn:microsoft.com/office/officeart/2005/8/layout/pList2"/>
    <dgm:cxn modelId="{A73BB31F-2E82-4012-9429-DA7D95D0B568}" type="presParOf" srcId="{49373155-59A2-4F5A-8FF5-07BAF3850EB3}" destId="{6574F351-0BE4-43D6-B065-3450EAE8D304}" srcOrd="0" destOrd="0" presId="urn:microsoft.com/office/officeart/2005/8/layout/pList2"/>
    <dgm:cxn modelId="{455FCB61-4A01-4687-BA91-846E127497EB}" type="presParOf" srcId="{49373155-59A2-4F5A-8FF5-07BAF3850EB3}" destId="{5CBB87A5-DD98-4DE2-8F96-7842CE40B5EB}" srcOrd="1" destOrd="0" presId="urn:microsoft.com/office/officeart/2005/8/layout/pList2"/>
    <dgm:cxn modelId="{75E76EA1-922D-4350-9EB6-45F562B912FA}" type="presParOf" srcId="{49373155-59A2-4F5A-8FF5-07BAF3850EB3}" destId="{B838546A-7D22-4892-8E48-A2859A0D6BFF}" srcOrd="2" destOrd="0" presId="urn:microsoft.com/office/officeart/2005/8/layout/pList2"/>
    <dgm:cxn modelId="{FF3A0627-1E33-4F90-88E2-8F4FFFB2A286}" type="presParOf" srcId="{B64343F6-D7DE-47B4-A591-DFFAEF08035D}" destId="{2CA356F8-8413-49C2-A5EE-CC301E1AF6CF}" srcOrd="11" destOrd="0" presId="urn:microsoft.com/office/officeart/2005/8/layout/pList2"/>
    <dgm:cxn modelId="{F0B6376D-8015-478F-BC31-CE948A476789}" type="presParOf" srcId="{B64343F6-D7DE-47B4-A591-DFFAEF08035D}" destId="{5278F738-AB1E-4F5D-9EAD-D5C2D02CF1F2}" srcOrd="12" destOrd="0" presId="urn:microsoft.com/office/officeart/2005/8/layout/pList2"/>
    <dgm:cxn modelId="{CA64D5B0-4E62-49C2-958C-28EE69C9360B}" type="presParOf" srcId="{5278F738-AB1E-4F5D-9EAD-D5C2D02CF1F2}" destId="{942EA114-78FB-4ECF-8741-5117CBDBBB4D}" srcOrd="0" destOrd="0" presId="urn:microsoft.com/office/officeart/2005/8/layout/pList2"/>
    <dgm:cxn modelId="{A2E84020-32ED-4C8A-9511-1FE559F43012}" type="presParOf" srcId="{5278F738-AB1E-4F5D-9EAD-D5C2D02CF1F2}" destId="{115003C7-62F0-4484-9D2F-DA470D68E5C3}" srcOrd="1" destOrd="0" presId="urn:microsoft.com/office/officeart/2005/8/layout/pList2"/>
    <dgm:cxn modelId="{B03CCC2B-B975-46BB-8116-2EE29DD6DEB7}" type="presParOf" srcId="{5278F738-AB1E-4F5D-9EAD-D5C2D02CF1F2}" destId="{6B531B41-6A87-47DF-8F03-686DC0B0EAC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0160B-6E5D-4EE2-9EA2-1803F4B1122C}">
      <dsp:nvSpPr>
        <dsp:cNvPr id="0" name=""/>
        <dsp:cNvSpPr/>
      </dsp:nvSpPr>
      <dsp:spPr>
        <a:xfrm rot="5400000">
          <a:off x="4863705" y="-1962870"/>
          <a:ext cx="1230136" cy="5156492"/>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Establece las actividades, procedimientos e intervenciones costo – efectivas de obligatorio cumplimiento, a desarrollar en </a:t>
          </a:r>
          <a:r>
            <a:rPr lang="es-CO" sz="1100" b="1" u="sng" kern="1200" dirty="0">
              <a:solidFill>
                <a:schemeClr val="tx1"/>
              </a:solidFill>
              <a:latin typeface="Arial" panose="020B0604020202020204" pitchFamily="34" charset="0"/>
              <a:cs typeface="Arial" panose="020B0604020202020204" pitchFamily="34" charset="0"/>
            </a:rPr>
            <a:t>forma secuencial y sistemática</a:t>
          </a:r>
          <a:r>
            <a:rPr lang="es-CO" sz="1100" kern="1200" dirty="0">
              <a:solidFill>
                <a:schemeClr val="tx1"/>
              </a:solidFill>
              <a:latin typeface="Arial" panose="020B0604020202020204" pitchFamily="34" charset="0"/>
              <a:cs typeface="Arial" panose="020B0604020202020204" pitchFamily="34" charset="0"/>
            </a:rPr>
            <a:t> en la población afiliada, para el cumplimiento de las acciones de protección específica y de detección temprana.</a:t>
          </a:r>
        </a:p>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Determina las </a:t>
          </a:r>
          <a:r>
            <a:rPr lang="es-CO" sz="1100" b="1" u="sng" kern="1200" dirty="0">
              <a:solidFill>
                <a:schemeClr val="tx1"/>
              </a:solidFill>
              <a:latin typeface="Arial" panose="020B0604020202020204" pitchFamily="34" charset="0"/>
              <a:cs typeface="Arial" panose="020B0604020202020204" pitchFamily="34" charset="0"/>
            </a:rPr>
            <a:t>frecuencias mínimas anuales </a:t>
          </a:r>
          <a:r>
            <a:rPr lang="es-CO" sz="1100" kern="1200" dirty="0">
              <a:solidFill>
                <a:schemeClr val="tx1"/>
              </a:solidFill>
              <a:latin typeface="Arial" panose="020B0604020202020204" pitchFamily="34" charset="0"/>
              <a:cs typeface="Arial" panose="020B0604020202020204" pitchFamily="34" charset="0"/>
            </a:rPr>
            <a:t>de atención y los </a:t>
          </a:r>
          <a:r>
            <a:rPr lang="es-CO" sz="1100" b="1" u="sng" kern="1200" dirty="0">
              <a:solidFill>
                <a:schemeClr val="tx1"/>
              </a:solidFill>
              <a:latin typeface="Arial" panose="020B0604020202020204" pitchFamily="34" charset="0"/>
              <a:cs typeface="Arial" panose="020B0604020202020204" pitchFamily="34" charset="0"/>
            </a:rPr>
            <a:t>profesionales de la salud responsables</a:t>
          </a:r>
          <a:r>
            <a:rPr lang="es-CO" sz="1100" kern="1200" dirty="0">
              <a:solidFill>
                <a:schemeClr val="tx1"/>
              </a:solidFill>
              <a:latin typeface="Arial" panose="020B0604020202020204" pitchFamily="34" charset="0"/>
              <a:cs typeface="Arial" panose="020B0604020202020204" pitchFamily="34" charset="0"/>
            </a:rPr>
            <a:t> y debidamente capacitados para el desarrollo de las mismas.</a:t>
          </a:r>
        </a:p>
      </dsp:txBody>
      <dsp:txXfrm rot="-5400000">
        <a:off x="2900527" y="60358"/>
        <a:ext cx="5096442" cy="1110036"/>
      </dsp:txXfrm>
    </dsp:sp>
    <dsp:sp modelId="{F6C0F32F-73F6-4009-B0F5-D0C0DCA7F713}">
      <dsp:nvSpPr>
        <dsp:cNvPr id="0" name=""/>
        <dsp:cNvSpPr/>
      </dsp:nvSpPr>
      <dsp:spPr>
        <a:xfrm>
          <a:off x="0" y="101510"/>
          <a:ext cx="2900527" cy="1027731"/>
        </a:xfrm>
        <a:prstGeom prst="roundRect">
          <a:avLst/>
        </a:prstGeom>
        <a:solidFill>
          <a:schemeClr val="accent2">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rial" panose="020B0604020202020204" pitchFamily="34" charset="0"/>
              <a:cs typeface="Arial" panose="020B0604020202020204" pitchFamily="34" charset="0"/>
            </a:rPr>
            <a:t>NORMA TECNICA</a:t>
          </a:r>
        </a:p>
      </dsp:txBody>
      <dsp:txXfrm>
        <a:off x="50170" y="151680"/>
        <a:ext cx="2800187" cy="927391"/>
      </dsp:txXfrm>
    </dsp:sp>
    <dsp:sp modelId="{0C3AA8F7-36D0-4765-BCD8-6CCB77F940B4}">
      <dsp:nvSpPr>
        <dsp:cNvPr id="0" name=""/>
        <dsp:cNvSpPr/>
      </dsp:nvSpPr>
      <dsp:spPr>
        <a:xfrm rot="5400000">
          <a:off x="4894204" y="-711845"/>
          <a:ext cx="1169138" cy="5156492"/>
        </a:xfrm>
        <a:prstGeom prst="round2Same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Establece las actividades, procedimientos e intervenciones a seguir y el orden secuencial y lógico para el adecuado diagnóstico y tratamiento de las enfermedades de interés en salud pública establecidas.</a:t>
          </a:r>
        </a:p>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Las guías de atención relacionadas con tuberculosis, lepra, </a:t>
          </a:r>
          <a:r>
            <a:rPr lang="es-CO" sz="1100" kern="1200" dirty="0" err="1">
              <a:solidFill>
                <a:schemeClr val="tx1"/>
              </a:solidFill>
              <a:latin typeface="Arial" panose="020B0604020202020204" pitchFamily="34" charset="0"/>
              <a:cs typeface="Arial" panose="020B0604020202020204" pitchFamily="34" charset="0"/>
            </a:rPr>
            <a:t>leishmaniasis</a:t>
          </a:r>
          <a:r>
            <a:rPr lang="es-CO" sz="1100" kern="1200" dirty="0">
              <a:solidFill>
                <a:schemeClr val="tx1"/>
              </a:solidFill>
              <a:latin typeface="Arial" panose="020B0604020202020204" pitchFamily="34" charset="0"/>
              <a:cs typeface="Arial" panose="020B0604020202020204" pitchFamily="34" charset="0"/>
            </a:rPr>
            <a:t> y malaria contienen elementos normativos de obligatorio cumplimiento. Actualmente la Guía VIH– SIDA y Enfermedad Renal Crónica también son obligatorias. </a:t>
          </a:r>
        </a:p>
      </dsp:txBody>
      <dsp:txXfrm rot="-5400000">
        <a:off x="2900528" y="1338904"/>
        <a:ext cx="5099419" cy="1054992"/>
      </dsp:txXfrm>
    </dsp:sp>
    <dsp:sp modelId="{AE37EA8D-54C9-4DE6-8E4A-F33B6159B724}">
      <dsp:nvSpPr>
        <dsp:cNvPr id="0" name=""/>
        <dsp:cNvSpPr/>
      </dsp:nvSpPr>
      <dsp:spPr>
        <a:xfrm>
          <a:off x="0" y="1352535"/>
          <a:ext cx="2900527" cy="1027731"/>
        </a:xfrm>
        <a:prstGeom prst="roundRect">
          <a:avLst/>
        </a:prstGeom>
        <a:solidFill>
          <a:schemeClr val="accent3">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rial" panose="020B0604020202020204" pitchFamily="34" charset="0"/>
              <a:cs typeface="Arial" panose="020B0604020202020204" pitchFamily="34" charset="0"/>
            </a:rPr>
            <a:t>GUIA DE ATENCION</a:t>
          </a:r>
        </a:p>
      </dsp:txBody>
      <dsp:txXfrm>
        <a:off x="50170" y="1402705"/>
        <a:ext cx="2800187" cy="927391"/>
      </dsp:txXfrm>
    </dsp:sp>
    <dsp:sp modelId="{792BC0BD-BC73-4FAD-BB9D-C25DAC0E3F8D}">
      <dsp:nvSpPr>
        <dsp:cNvPr id="0" name=""/>
        <dsp:cNvSpPr/>
      </dsp:nvSpPr>
      <dsp:spPr>
        <a:xfrm rot="5400000">
          <a:off x="5043964" y="435455"/>
          <a:ext cx="880330" cy="5161533"/>
        </a:xfrm>
        <a:prstGeom prst="round2Same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Acciones encaminadas a informar y educar a la población afiliada, con el fin de dar cumplimiento a las actividades, procedimientos e intervenciones de protección específica y detección temprana establecidas en las normas técnicas.</a:t>
          </a:r>
        </a:p>
      </dsp:txBody>
      <dsp:txXfrm rot="-5400000">
        <a:off x="2903363" y="2619030"/>
        <a:ext cx="5118559" cy="794382"/>
      </dsp:txXfrm>
    </dsp:sp>
    <dsp:sp modelId="{37377048-D19D-469B-9ACD-43BB155A2B41}">
      <dsp:nvSpPr>
        <dsp:cNvPr id="0" name=""/>
        <dsp:cNvSpPr/>
      </dsp:nvSpPr>
      <dsp:spPr>
        <a:xfrm>
          <a:off x="0" y="2502356"/>
          <a:ext cx="2903362" cy="1027731"/>
        </a:xfrm>
        <a:prstGeom prst="roundRect">
          <a:avLst/>
        </a:prstGeom>
        <a:solidFill>
          <a:schemeClr val="accent4">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rial" panose="020B0604020202020204" pitchFamily="34" charset="0"/>
              <a:cs typeface="Arial" panose="020B0604020202020204" pitchFamily="34" charset="0"/>
            </a:rPr>
            <a:t>DEMANDA INDUCIDA</a:t>
          </a:r>
        </a:p>
      </dsp:txBody>
      <dsp:txXfrm>
        <a:off x="50170" y="2552526"/>
        <a:ext cx="2803022" cy="927391"/>
      </dsp:txXfrm>
    </dsp:sp>
    <dsp:sp modelId="{488A492F-03D3-4AD6-8D6F-F12B7CF36B52}">
      <dsp:nvSpPr>
        <dsp:cNvPr id="0" name=""/>
        <dsp:cNvSpPr/>
      </dsp:nvSpPr>
      <dsp:spPr>
        <a:xfrm rot="5400000">
          <a:off x="5181310" y="1514573"/>
          <a:ext cx="605637" cy="5161533"/>
        </a:xfrm>
        <a:prstGeom prst="round2Same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Conjunto de actividades, procedimientos e intervenciones tendientes a garantizar la protección de los afiliados frente a un riesgo específico, con el fin de evitar la presencia de la enfermedad.</a:t>
          </a:r>
        </a:p>
      </dsp:txBody>
      <dsp:txXfrm rot="-5400000">
        <a:off x="2903363" y="3822086"/>
        <a:ext cx="5131968" cy="546507"/>
      </dsp:txXfrm>
    </dsp:sp>
    <dsp:sp modelId="{61CC7BD7-F90D-42BA-A372-033918E98426}">
      <dsp:nvSpPr>
        <dsp:cNvPr id="0" name=""/>
        <dsp:cNvSpPr/>
      </dsp:nvSpPr>
      <dsp:spPr>
        <a:xfrm>
          <a:off x="0" y="3567394"/>
          <a:ext cx="2903362" cy="1027731"/>
        </a:xfrm>
        <a:prstGeom prst="roundRect">
          <a:avLst/>
        </a:prstGeom>
        <a:solidFill>
          <a:schemeClr val="accent5">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1"/>
              </a:solidFill>
              <a:latin typeface="Arial" panose="020B0604020202020204" pitchFamily="34" charset="0"/>
              <a:cs typeface="Arial" panose="020B0604020202020204" pitchFamily="34" charset="0"/>
            </a:rPr>
            <a:t>PROTECCIÓN ESPECÍFICA</a:t>
          </a:r>
        </a:p>
      </dsp:txBody>
      <dsp:txXfrm>
        <a:off x="50170" y="3617564"/>
        <a:ext cx="2803022" cy="927391"/>
      </dsp:txXfrm>
    </dsp:sp>
    <dsp:sp modelId="{51310784-CF5F-4C32-A185-10987598A44A}">
      <dsp:nvSpPr>
        <dsp:cNvPr id="0" name=""/>
        <dsp:cNvSpPr/>
      </dsp:nvSpPr>
      <dsp:spPr>
        <a:xfrm rot="5400000">
          <a:off x="5117808" y="2593691"/>
          <a:ext cx="732640" cy="5161533"/>
        </a:xfrm>
        <a:prstGeom prst="round2Same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es-CO" sz="1100" kern="1200" dirty="0">
              <a:solidFill>
                <a:schemeClr val="tx1"/>
              </a:solidFill>
              <a:latin typeface="Arial" panose="020B0604020202020204" pitchFamily="34" charset="0"/>
              <a:cs typeface="Arial" panose="020B0604020202020204" pitchFamily="34" charset="0"/>
            </a:rPr>
            <a:t>Conjunto de actividades, procedimientos e intervenciones que permiten identificar en forma oportuna y efectiva la enfermedad, facilitan su diagnóstico precoz, el tratamiento oportuno, la reducción de su duración y el daño causado, evitando secuelas, incapacidad y muerte.</a:t>
          </a:r>
        </a:p>
      </dsp:txBody>
      <dsp:txXfrm rot="-5400000">
        <a:off x="2903362" y="4843903"/>
        <a:ext cx="5125768" cy="661110"/>
      </dsp:txXfrm>
    </dsp:sp>
    <dsp:sp modelId="{9AF3001C-D124-4BB5-BF96-2F49FA5FCEC4}">
      <dsp:nvSpPr>
        <dsp:cNvPr id="0" name=""/>
        <dsp:cNvSpPr/>
      </dsp:nvSpPr>
      <dsp:spPr>
        <a:xfrm>
          <a:off x="0" y="4660592"/>
          <a:ext cx="2903362" cy="1027731"/>
        </a:xfrm>
        <a:prstGeom prst="roundRect">
          <a:avLst/>
        </a:prstGeom>
        <a:solidFill>
          <a:schemeClr val="accent6">
            <a:hueOff val="0"/>
            <a:satOff val="0"/>
            <a:lumOff val="0"/>
            <a:alphaOff val="0"/>
          </a:schemeClr>
        </a:solidFill>
        <a:ln>
          <a:noFill/>
        </a:ln>
        <a:effectLst>
          <a:outerShdw blurRad="76200" dist="50800" dir="5400000" rotWithShape="0">
            <a:srgbClr val="4E3B3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schemeClr val="tx1"/>
              </a:solidFill>
              <a:latin typeface="Arial" panose="020B0604020202020204" pitchFamily="34" charset="0"/>
              <a:cs typeface="Arial" panose="020B0604020202020204" pitchFamily="34" charset="0"/>
            </a:rPr>
            <a:t>DETECCION TEMPRANA</a:t>
          </a:r>
        </a:p>
      </dsp:txBody>
      <dsp:txXfrm>
        <a:off x="50170" y="4710762"/>
        <a:ext cx="2803022" cy="9273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4F789-C559-42B0-8874-C2DF923CF5FF}">
      <dsp:nvSpPr>
        <dsp:cNvPr id="0" name=""/>
        <dsp:cNvSpPr/>
      </dsp:nvSpPr>
      <dsp:spPr>
        <a:xfrm>
          <a:off x="0" y="0"/>
          <a:ext cx="7194104" cy="2171041"/>
        </a:xfrm>
        <a:prstGeom prst="roundRect">
          <a:avLst>
            <a:gd name="adj" fmla="val 10000"/>
          </a:avLst>
        </a:prstGeom>
        <a:solidFill>
          <a:schemeClr val="accent5">
            <a:alpha val="90000"/>
            <a:tint val="55000"/>
            <a:hueOff val="0"/>
            <a:satOff val="0"/>
            <a:lumOff val="0"/>
            <a:alphaOff val="0"/>
          </a:schemeClr>
        </a:solidFill>
        <a:ln w="10000" cap="flat" cmpd="sng" algn="ctr">
          <a:solidFill>
            <a:schemeClr val="accent5">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A851EA6-CF29-4370-84E2-DF0746BC1E7D}">
      <dsp:nvSpPr>
        <dsp:cNvPr id="0" name=""/>
        <dsp:cNvSpPr/>
      </dsp:nvSpPr>
      <dsp:spPr>
        <a:xfrm>
          <a:off x="218134" y="289472"/>
          <a:ext cx="1251450" cy="1592096"/>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8E34780-0E25-4355-950C-2862FEC91E93}">
      <dsp:nvSpPr>
        <dsp:cNvPr id="0" name=""/>
        <dsp:cNvSpPr/>
      </dsp:nvSpPr>
      <dsp:spPr>
        <a:xfrm rot="10800000">
          <a:off x="218134" y="2171041"/>
          <a:ext cx="1251450" cy="2653494"/>
        </a:xfrm>
        <a:prstGeom prst="round2SameRect">
          <a:avLst>
            <a:gd name="adj1" fmla="val 10500"/>
            <a:gd name="adj2" fmla="val 0"/>
          </a:avLst>
        </a:prstGeom>
        <a:solidFill>
          <a:schemeClr val="accent5">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O" sz="1200" b="1" kern="1200" dirty="0">
              <a:solidFill>
                <a:schemeClr val="tx1"/>
              </a:solidFill>
              <a:latin typeface="Arial" panose="020B0604020202020204" pitchFamily="34" charset="0"/>
              <a:cs typeface="Arial" panose="020B0604020202020204" pitchFamily="34" charset="0"/>
            </a:rPr>
            <a:t>Vacunación según el Esquema del Programa Ampliado de Inmunizaciones (PAI)</a:t>
          </a:r>
        </a:p>
      </dsp:txBody>
      <dsp:txXfrm rot="10800000">
        <a:off x="256620" y="2171041"/>
        <a:ext cx="1174478" cy="2615008"/>
      </dsp:txXfrm>
    </dsp:sp>
    <dsp:sp modelId="{2E9ADEB4-7F20-4647-84D8-8957E7DD79B6}">
      <dsp:nvSpPr>
        <dsp:cNvPr id="0" name=""/>
        <dsp:cNvSpPr/>
      </dsp:nvSpPr>
      <dsp:spPr>
        <a:xfrm>
          <a:off x="1594730" y="289472"/>
          <a:ext cx="1251450" cy="1592096"/>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901DC5-B5D3-415A-BFDA-04635CEFAB73}">
      <dsp:nvSpPr>
        <dsp:cNvPr id="0" name=""/>
        <dsp:cNvSpPr/>
      </dsp:nvSpPr>
      <dsp:spPr>
        <a:xfrm rot="10800000">
          <a:off x="1594730" y="2171041"/>
          <a:ext cx="1251450" cy="2653494"/>
        </a:xfrm>
        <a:prstGeom prst="round2SameRect">
          <a:avLst>
            <a:gd name="adj1" fmla="val 10500"/>
            <a:gd name="adj2" fmla="val 0"/>
          </a:avLst>
        </a:prstGeom>
        <a:solidFill>
          <a:schemeClr val="accent5">
            <a:shade val="50000"/>
            <a:hueOff val="101189"/>
            <a:satOff val="-2238"/>
            <a:lumOff val="1679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O" sz="1200" b="1" kern="1200" dirty="0">
              <a:solidFill>
                <a:schemeClr val="tx1"/>
              </a:solidFill>
              <a:latin typeface="Arial" panose="020B0604020202020204" pitchFamily="34" charset="0"/>
              <a:cs typeface="Arial" panose="020B0604020202020204" pitchFamily="34" charset="0"/>
            </a:rPr>
            <a:t>Atención Preventiva en Salud Bucal</a:t>
          </a:r>
        </a:p>
      </dsp:txBody>
      <dsp:txXfrm rot="10800000">
        <a:off x="1633216" y="2171041"/>
        <a:ext cx="1174478" cy="2615008"/>
      </dsp:txXfrm>
    </dsp:sp>
    <dsp:sp modelId="{A792E907-6FAF-49A6-9E40-21A2D2376799}">
      <dsp:nvSpPr>
        <dsp:cNvPr id="0" name=""/>
        <dsp:cNvSpPr/>
      </dsp:nvSpPr>
      <dsp:spPr>
        <a:xfrm>
          <a:off x="2971326" y="289472"/>
          <a:ext cx="1251450" cy="1592096"/>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9F9E504-A03C-4DF1-8459-05C405DE7FF6}">
      <dsp:nvSpPr>
        <dsp:cNvPr id="0" name=""/>
        <dsp:cNvSpPr/>
      </dsp:nvSpPr>
      <dsp:spPr>
        <a:xfrm rot="10800000">
          <a:off x="2971326" y="2171041"/>
          <a:ext cx="1251450" cy="2653494"/>
        </a:xfrm>
        <a:prstGeom prst="round2SameRect">
          <a:avLst>
            <a:gd name="adj1" fmla="val 10500"/>
            <a:gd name="adj2" fmla="val 0"/>
          </a:avLst>
        </a:prstGeom>
        <a:solidFill>
          <a:schemeClr val="accent5">
            <a:shade val="50000"/>
            <a:hueOff val="202378"/>
            <a:satOff val="-4476"/>
            <a:lumOff val="335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O" sz="1200" b="1" kern="1200" dirty="0">
              <a:solidFill>
                <a:schemeClr val="tx1"/>
              </a:solidFill>
              <a:latin typeface="Arial" panose="020B0604020202020204" pitchFamily="34" charset="0"/>
              <a:cs typeface="Arial" panose="020B0604020202020204" pitchFamily="34" charset="0"/>
            </a:rPr>
            <a:t>Atención del Parto</a:t>
          </a:r>
        </a:p>
      </dsp:txBody>
      <dsp:txXfrm rot="10800000">
        <a:off x="3009812" y="2171041"/>
        <a:ext cx="1174478" cy="2615008"/>
      </dsp:txXfrm>
    </dsp:sp>
    <dsp:sp modelId="{489D9725-D532-4845-8B30-C7C11712BAC1}">
      <dsp:nvSpPr>
        <dsp:cNvPr id="0" name=""/>
        <dsp:cNvSpPr/>
      </dsp:nvSpPr>
      <dsp:spPr>
        <a:xfrm>
          <a:off x="4347922" y="289472"/>
          <a:ext cx="1251450" cy="1592096"/>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C2537B0-5D05-4155-B312-A5E088DAF2D2}">
      <dsp:nvSpPr>
        <dsp:cNvPr id="0" name=""/>
        <dsp:cNvSpPr/>
      </dsp:nvSpPr>
      <dsp:spPr>
        <a:xfrm rot="10800000">
          <a:off x="4347922" y="2171041"/>
          <a:ext cx="1251450" cy="2653494"/>
        </a:xfrm>
        <a:prstGeom prst="round2SameRect">
          <a:avLst>
            <a:gd name="adj1" fmla="val 10500"/>
            <a:gd name="adj2" fmla="val 0"/>
          </a:avLst>
        </a:prstGeom>
        <a:solidFill>
          <a:schemeClr val="accent5">
            <a:shade val="50000"/>
            <a:hueOff val="202378"/>
            <a:satOff val="-4476"/>
            <a:lumOff val="3359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O" sz="1200" b="1" kern="1200">
              <a:solidFill>
                <a:schemeClr val="tx1"/>
              </a:solidFill>
              <a:latin typeface="Arial" panose="020B0604020202020204" pitchFamily="34" charset="0"/>
              <a:cs typeface="Arial" panose="020B0604020202020204" pitchFamily="34" charset="0"/>
            </a:rPr>
            <a:t>Atención al Recién Nacido</a:t>
          </a:r>
          <a:endParaRPr lang="es-CO" sz="1200" b="1" kern="1200" dirty="0">
            <a:solidFill>
              <a:schemeClr val="tx1"/>
            </a:solidFill>
            <a:latin typeface="Arial" panose="020B0604020202020204" pitchFamily="34" charset="0"/>
            <a:cs typeface="Arial" panose="020B0604020202020204" pitchFamily="34" charset="0"/>
          </a:endParaRPr>
        </a:p>
      </dsp:txBody>
      <dsp:txXfrm rot="10800000">
        <a:off x="4386408" y="2171041"/>
        <a:ext cx="1174478" cy="2615008"/>
      </dsp:txXfrm>
    </dsp:sp>
    <dsp:sp modelId="{B838546A-7D22-4892-8E48-A2859A0D6BFF}">
      <dsp:nvSpPr>
        <dsp:cNvPr id="0" name=""/>
        <dsp:cNvSpPr/>
      </dsp:nvSpPr>
      <dsp:spPr>
        <a:xfrm>
          <a:off x="5724518" y="289472"/>
          <a:ext cx="1251450" cy="1592096"/>
        </a:xfrm>
        <a:prstGeom prst="roundRect">
          <a:avLst>
            <a:gd name="adj" fmla="val 10000"/>
          </a:avLst>
        </a:prstGeom>
        <a:blipFill rotWithShape="1">
          <a:blip xmlns:r="http://schemas.openxmlformats.org/officeDocument/2006/relationships" r:embed="rId5"/>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574F351-0BE4-43D6-B065-3450EAE8D304}">
      <dsp:nvSpPr>
        <dsp:cNvPr id="0" name=""/>
        <dsp:cNvSpPr/>
      </dsp:nvSpPr>
      <dsp:spPr>
        <a:xfrm rot="10800000">
          <a:off x="5757294" y="2160241"/>
          <a:ext cx="1251450" cy="2653494"/>
        </a:xfrm>
        <a:prstGeom prst="round2SameRect">
          <a:avLst>
            <a:gd name="adj1" fmla="val 10500"/>
            <a:gd name="adj2" fmla="val 0"/>
          </a:avLst>
        </a:prstGeom>
        <a:solidFill>
          <a:schemeClr val="accent5">
            <a:shade val="50000"/>
            <a:hueOff val="101189"/>
            <a:satOff val="-2238"/>
            <a:lumOff val="1679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s-CO" sz="1200" b="1" kern="1200" dirty="0">
              <a:solidFill>
                <a:schemeClr val="tx1"/>
              </a:solidFill>
              <a:latin typeface="Arial" panose="020B0604020202020204" pitchFamily="34" charset="0"/>
              <a:cs typeface="Arial" panose="020B0604020202020204" pitchFamily="34" charset="0"/>
            </a:rPr>
            <a:t>Atención en Planificación Familiar a hombres y mujeres</a:t>
          </a:r>
        </a:p>
      </dsp:txBody>
      <dsp:txXfrm rot="10800000">
        <a:off x="5795780" y="2160241"/>
        <a:ext cx="1174478" cy="2615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4F789-C559-42B0-8874-C2DF923CF5FF}">
      <dsp:nvSpPr>
        <dsp:cNvPr id="0" name=""/>
        <dsp:cNvSpPr/>
      </dsp:nvSpPr>
      <dsp:spPr>
        <a:xfrm>
          <a:off x="0" y="0"/>
          <a:ext cx="8784976" cy="1912904"/>
        </a:xfrm>
        <a:prstGeom prst="roundRect">
          <a:avLst>
            <a:gd name="adj" fmla="val 10000"/>
          </a:avLst>
        </a:prstGeom>
        <a:solidFill>
          <a:schemeClr val="accent5">
            <a:alpha val="90000"/>
            <a:tint val="55000"/>
            <a:hueOff val="0"/>
            <a:satOff val="0"/>
            <a:lumOff val="0"/>
            <a:alphaOff val="0"/>
          </a:schemeClr>
        </a:solidFill>
        <a:ln w="10000" cap="flat" cmpd="sng" algn="ctr">
          <a:solidFill>
            <a:schemeClr val="accent5">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4A851EA6-CF29-4370-84E2-DF0746BC1E7D}">
      <dsp:nvSpPr>
        <dsp:cNvPr id="0" name=""/>
        <dsp:cNvSpPr/>
      </dsp:nvSpPr>
      <dsp:spPr>
        <a:xfrm>
          <a:off x="330126" y="231864"/>
          <a:ext cx="1084652" cy="1568334"/>
        </a:xfrm>
        <a:prstGeom prst="roundRect">
          <a:avLst>
            <a:gd name="adj" fmla="val 10000"/>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8E34780-0E25-4355-950C-2862FEC91E93}">
      <dsp:nvSpPr>
        <dsp:cNvPr id="0" name=""/>
        <dsp:cNvSpPr/>
      </dsp:nvSpPr>
      <dsp:spPr>
        <a:xfrm rot="10800000">
          <a:off x="358425" y="1778310"/>
          <a:ext cx="1084652" cy="1511848"/>
        </a:xfrm>
        <a:prstGeom prst="round2SameRect">
          <a:avLst>
            <a:gd name="adj1" fmla="val 10500"/>
            <a:gd name="adj2" fmla="val 0"/>
          </a:avLst>
        </a:prstGeom>
        <a:solidFill>
          <a:schemeClr val="accent5">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 las alteraciones del Crecimiento y Desarrollo (Menores de 10 años)</a:t>
          </a:r>
        </a:p>
      </dsp:txBody>
      <dsp:txXfrm rot="10800000">
        <a:off x="391782" y="1778310"/>
        <a:ext cx="1017938" cy="1478491"/>
      </dsp:txXfrm>
    </dsp:sp>
    <dsp:sp modelId="{2E9ADEB4-7F20-4647-84D8-8957E7DD79B6}">
      <dsp:nvSpPr>
        <dsp:cNvPr id="0" name=""/>
        <dsp:cNvSpPr/>
      </dsp:nvSpPr>
      <dsp:spPr>
        <a:xfrm>
          <a:off x="1523244" y="231864"/>
          <a:ext cx="1084652" cy="1568334"/>
        </a:xfrm>
        <a:prstGeom prst="roundRect">
          <a:avLst>
            <a:gd name="adj" fmla="val 10000"/>
          </a:avLst>
        </a:prstGeom>
        <a:blipFill rotWithShape="1">
          <a:blip xmlns:r="http://schemas.openxmlformats.org/officeDocument/2006/relationships" r:embed="rId2"/>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B901DC5-B5D3-415A-BFDA-04635CEFAB73}">
      <dsp:nvSpPr>
        <dsp:cNvPr id="0" name=""/>
        <dsp:cNvSpPr/>
      </dsp:nvSpPr>
      <dsp:spPr>
        <a:xfrm rot="10800000">
          <a:off x="1551543" y="1778310"/>
          <a:ext cx="1084652" cy="1511848"/>
        </a:xfrm>
        <a:prstGeom prst="round2SameRect">
          <a:avLst>
            <a:gd name="adj1" fmla="val 10500"/>
            <a:gd name="adj2" fmla="val 0"/>
          </a:avLst>
        </a:prstGeom>
        <a:solidFill>
          <a:schemeClr val="accent5">
            <a:shade val="50000"/>
            <a:hueOff val="72278"/>
            <a:satOff val="-1599"/>
            <a:lumOff val="119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 las alteraciones del desarrollo del joven (10-29 años)</a:t>
          </a:r>
        </a:p>
      </dsp:txBody>
      <dsp:txXfrm rot="10800000">
        <a:off x="1584900" y="1778310"/>
        <a:ext cx="1017938" cy="1478491"/>
      </dsp:txXfrm>
    </dsp:sp>
    <dsp:sp modelId="{13429B60-FA66-4EDB-AC4A-125F22436424}">
      <dsp:nvSpPr>
        <dsp:cNvPr id="0" name=""/>
        <dsp:cNvSpPr/>
      </dsp:nvSpPr>
      <dsp:spPr>
        <a:xfrm>
          <a:off x="2731776" y="287619"/>
          <a:ext cx="1084652" cy="1568334"/>
        </a:xfrm>
        <a:prstGeom prst="roundRect">
          <a:avLst>
            <a:gd name="adj" fmla="val 10000"/>
          </a:avLst>
        </a:prstGeom>
        <a:blipFill rotWithShape="1">
          <a:blip xmlns:r="http://schemas.openxmlformats.org/officeDocument/2006/relationships" r:embed="rId3"/>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35D4045D-C845-4092-90CA-C4740EC7DC21}">
      <dsp:nvSpPr>
        <dsp:cNvPr id="0" name=""/>
        <dsp:cNvSpPr/>
      </dsp:nvSpPr>
      <dsp:spPr>
        <a:xfrm rot="10800000">
          <a:off x="2744661" y="1778310"/>
          <a:ext cx="1084652" cy="1511848"/>
        </a:xfrm>
        <a:prstGeom prst="round2SameRect">
          <a:avLst>
            <a:gd name="adj1" fmla="val 10500"/>
            <a:gd name="adj2" fmla="val 0"/>
          </a:avLst>
        </a:prstGeom>
        <a:solidFill>
          <a:schemeClr val="accent5">
            <a:shade val="50000"/>
            <a:hueOff val="144556"/>
            <a:satOff val="-3197"/>
            <a:lumOff val="239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 las alteraciones del Adulto (mayor de 45 años)</a:t>
          </a:r>
        </a:p>
      </dsp:txBody>
      <dsp:txXfrm rot="10800000">
        <a:off x="2778018" y="1778310"/>
        <a:ext cx="1017938" cy="1478491"/>
      </dsp:txXfrm>
    </dsp:sp>
    <dsp:sp modelId="{771A94F2-1BF3-4723-80F4-54CBE62E9B88}">
      <dsp:nvSpPr>
        <dsp:cNvPr id="0" name=""/>
        <dsp:cNvSpPr/>
      </dsp:nvSpPr>
      <dsp:spPr>
        <a:xfrm>
          <a:off x="3955904" y="303459"/>
          <a:ext cx="1084652" cy="1568334"/>
        </a:xfrm>
        <a:prstGeom prst="roundRect">
          <a:avLst>
            <a:gd name="adj" fmla="val 10000"/>
          </a:avLst>
        </a:prstGeom>
        <a:blipFill rotWithShape="1">
          <a:blip xmlns:r="http://schemas.openxmlformats.org/officeDocument/2006/relationships" r:embed="rId4"/>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D0D3CE4C-D353-4371-9C9D-219FA6926340}">
      <dsp:nvSpPr>
        <dsp:cNvPr id="0" name=""/>
        <dsp:cNvSpPr/>
      </dsp:nvSpPr>
      <dsp:spPr>
        <a:xfrm rot="10800000">
          <a:off x="3937779" y="1778310"/>
          <a:ext cx="1084652" cy="1511848"/>
        </a:xfrm>
        <a:prstGeom prst="round2SameRect">
          <a:avLst>
            <a:gd name="adj1" fmla="val 10500"/>
            <a:gd name="adj2" fmla="val 0"/>
          </a:avLst>
        </a:prstGeom>
        <a:solidFill>
          <a:schemeClr val="accent5">
            <a:shade val="50000"/>
            <a:hueOff val="216833"/>
            <a:satOff val="-4796"/>
            <a:lumOff val="359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 las alteraciones de la agudeza visual</a:t>
          </a:r>
        </a:p>
      </dsp:txBody>
      <dsp:txXfrm rot="10800000">
        <a:off x="3971136" y="1778310"/>
        <a:ext cx="1017938" cy="1478491"/>
      </dsp:txXfrm>
    </dsp:sp>
    <dsp:sp modelId="{A792E907-6FAF-49A6-9E40-21A2D2376799}">
      <dsp:nvSpPr>
        <dsp:cNvPr id="0" name=""/>
        <dsp:cNvSpPr/>
      </dsp:nvSpPr>
      <dsp:spPr>
        <a:xfrm>
          <a:off x="5112567" y="287619"/>
          <a:ext cx="1084652" cy="1568334"/>
        </a:xfrm>
        <a:prstGeom prst="roundRect">
          <a:avLst>
            <a:gd name="adj" fmla="val 10000"/>
          </a:avLst>
        </a:prstGeom>
        <a:blipFill rotWithShape="1">
          <a:blip xmlns:r="http://schemas.openxmlformats.org/officeDocument/2006/relationships" r:embed="rId5"/>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9F9E504-A03C-4DF1-8459-05C405DE7FF6}">
      <dsp:nvSpPr>
        <dsp:cNvPr id="0" name=""/>
        <dsp:cNvSpPr/>
      </dsp:nvSpPr>
      <dsp:spPr>
        <a:xfrm rot="10800000">
          <a:off x="5130897" y="1778310"/>
          <a:ext cx="1084652" cy="1511848"/>
        </a:xfrm>
        <a:prstGeom prst="round2SameRect">
          <a:avLst>
            <a:gd name="adj1" fmla="val 10500"/>
            <a:gd name="adj2" fmla="val 0"/>
          </a:avLst>
        </a:prstGeom>
        <a:solidFill>
          <a:schemeClr val="accent5">
            <a:shade val="50000"/>
            <a:hueOff val="216833"/>
            <a:satOff val="-4796"/>
            <a:lumOff val="3598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 las alteraciones del embarazo</a:t>
          </a:r>
        </a:p>
      </dsp:txBody>
      <dsp:txXfrm rot="10800000">
        <a:off x="5164254" y="1778310"/>
        <a:ext cx="1017938" cy="1478491"/>
      </dsp:txXfrm>
    </dsp:sp>
    <dsp:sp modelId="{B838546A-7D22-4892-8E48-A2859A0D6BFF}">
      <dsp:nvSpPr>
        <dsp:cNvPr id="0" name=""/>
        <dsp:cNvSpPr/>
      </dsp:nvSpPr>
      <dsp:spPr>
        <a:xfrm>
          <a:off x="6295717" y="231864"/>
          <a:ext cx="1084652" cy="1568334"/>
        </a:xfrm>
        <a:prstGeom prst="roundRect">
          <a:avLst>
            <a:gd name="adj" fmla="val 10000"/>
          </a:avLst>
        </a:prstGeom>
        <a:blipFill rotWithShape="1">
          <a:blip xmlns:r="http://schemas.openxmlformats.org/officeDocument/2006/relationships" r:embed="rId6"/>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574F351-0BE4-43D6-B065-3450EAE8D304}">
      <dsp:nvSpPr>
        <dsp:cNvPr id="0" name=""/>
        <dsp:cNvSpPr/>
      </dsp:nvSpPr>
      <dsp:spPr>
        <a:xfrm rot="10800000">
          <a:off x="6352423" y="1767671"/>
          <a:ext cx="1084652" cy="1511848"/>
        </a:xfrm>
        <a:prstGeom prst="round2SameRect">
          <a:avLst>
            <a:gd name="adj1" fmla="val 10500"/>
            <a:gd name="adj2" fmla="val 0"/>
          </a:avLst>
        </a:prstGeom>
        <a:solidFill>
          <a:schemeClr val="accent5">
            <a:shade val="50000"/>
            <a:hueOff val="144556"/>
            <a:satOff val="-3197"/>
            <a:lumOff val="2399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del cáncer de cuello uterino</a:t>
          </a:r>
        </a:p>
      </dsp:txBody>
      <dsp:txXfrm rot="10800000">
        <a:off x="6385780" y="1767671"/>
        <a:ext cx="1017938" cy="1478491"/>
      </dsp:txXfrm>
    </dsp:sp>
    <dsp:sp modelId="{6B531B41-6A87-47DF-8F03-686DC0B0EAC7}">
      <dsp:nvSpPr>
        <dsp:cNvPr id="0" name=""/>
        <dsp:cNvSpPr/>
      </dsp:nvSpPr>
      <dsp:spPr>
        <a:xfrm>
          <a:off x="7488835" y="231864"/>
          <a:ext cx="1084652" cy="1568334"/>
        </a:xfrm>
        <a:prstGeom prst="roundRect">
          <a:avLst>
            <a:gd name="adj" fmla="val 10000"/>
          </a:avLst>
        </a:prstGeom>
        <a:blipFill rotWithShape="1">
          <a:blip xmlns:r="http://schemas.openxmlformats.org/officeDocument/2006/relationships" r:embed="rId7"/>
          <a:stretch>
            <a:fillRect/>
          </a:stretch>
        </a:blipFill>
        <a:ln>
          <a:noFill/>
        </a:ln>
        <a:effectLst/>
        <a:scene3d>
          <a:camera prst="orthographicFront"/>
          <a:lightRig rig="chilly" dir="t"/>
        </a:scene3d>
        <a:sp3d z="12700" extrusionH="12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942EA114-78FB-4ECF-8741-5117CBDBBB4D}">
      <dsp:nvSpPr>
        <dsp:cNvPr id="0" name=""/>
        <dsp:cNvSpPr/>
      </dsp:nvSpPr>
      <dsp:spPr>
        <a:xfrm rot="10800000">
          <a:off x="7517134" y="1778310"/>
          <a:ext cx="1084652" cy="1511848"/>
        </a:xfrm>
        <a:prstGeom prst="round2SameRect">
          <a:avLst>
            <a:gd name="adj1" fmla="val 10500"/>
            <a:gd name="adj2" fmla="val 0"/>
          </a:avLst>
        </a:prstGeom>
        <a:solidFill>
          <a:schemeClr val="accent5">
            <a:shade val="50000"/>
            <a:hueOff val="72278"/>
            <a:satOff val="-1599"/>
            <a:lumOff val="1199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s-CO" sz="1100" b="1" kern="1200" dirty="0">
              <a:solidFill>
                <a:schemeClr val="tx1"/>
              </a:solidFill>
              <a:latin typeface="Arial" panose="020B0604020202020204" pitchFamily="34" charset="0"/>
              <a:cs typeface="Arial" panose="020B0604020202020204" pitchFamily="34" charset="0"/>
            </a:rPr>
            <a:t>Detección temprana del cáncer de seno</a:t>
          </a:r>
        </a:p>
      </dsp:txBody>
      <dsp:txXfrm rot="10800000">
        <a:off x="7550491" y="1778310"/>
        <a:ext cx="1017938" cy="14784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2" name="1 Marcador de pie de página"/>
          <p:cNvSpPr>
            <a:spLocks noGrp="1"/>
          </p:cNvSpPr>
          <p:nvPr>
            <p:ph type="ftr" sz="quarter" idx="11"/>
          </p:nvPr>
        </p:nvSpPr>
        <p:spPr/>
        <p:txBody>
          <a:bodyPr/>
          <a:lstStyle/>
          <a:p>
            <a:endParaRPr lang="es-CO"/>
          </a:p>
        </p:txBody>
      </p:sp>
      <p:sp>
        <p:nvSpPr>
          <p:cNvPr id="15" name="14 Marcador de número de diapositiva"/>
          <p:cNvSpPr>
            <a:spLocks noGrp="1"/>
          </p:cNvSpPr>
          <p:nvPr>
            <p:ph type="sldNum" sz="quarter" idx="12"/>
          </p:nvPr>
        </p:nvSpPr>
        <p:spPr>
          <a:xfrm>
            <a:off x="8229600" y="6473952"/>
            <a:ext cx="758952" cy="246888"/>
          </a:xfrm>
        </p:spPr>
        <p:txBody>
          <a:bodyPr/>
          <a:lstStyle/>
          <a:p>
            <a:fld id="{AF2C1CAE-A600-4E4C-B918-F4D1EA14E603}"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19" name="18 Marcador de pie de página"/>
          <p:cNvSpPr>
            <a:spLocks noGrp="1"/>
          </p:cNvSpPr>
          <p:nvPr>
            <p:ph type="ftr" sz="quarter" idx="11"/>
          </p:nvPr>
        </p:nvSpPr>
        <p:spPr>
          <a:xfrm>
            <a:off x="3581400" y="76200"/>
            <a:ext cx="2895600" cy="288925"/>
          </a:xfrm>
        </p:spPr>
        <p:txBody>
          <a:bodyPr/>
          <a:lstStyle/>
          <a:p>
            <a:endParaRPr lang="es-CO"/>
          </a:p>
        </p:txBody>
      </p:sp>
      <p:sp>
        <p:nvSpPr>
          <p:cNvPr id="16" name="15 Marcador de número de diapositiva"/>
          <p:cNvSpPr>
            <a:spLocks noGrp="1"/>
          </p:cNvSpPr>
          <p:nvPr>
            <p:ph type="sldNum" sz="quarter" idx="12"/>
          </p:nvPr>
        </p:nvSpPr>
        <p:spPr>
          <a:xfrm>
            <a:off x="8229600" y="6473952"/>
            <a:ext cx="758952" cy="246888"/>
          </a:xfrm>
        </p:spPr>
        <p:txBody>
          <a:bodyPr/>
          <a:lstStyle/>
          <a:p>
            <a:fld id="{AF2C1CAE-A600-4E4C-B918-F4D1EA14E603}"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19" name="18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11" name="10 Marcador de pie de página"/>
          <p:cNvSpPr>
            <a:spLocks noGrp="1"/>
          </p:cNvSpPr>
          <p:nvPr>
            <p:ph type="ftr" sz="quarter" idx="11"/>
          </p:nvPr>
        </p:nvSpPr>
        <p:spPr/>
        <p:txBody>
          <a:bodyPr/>
          <a:lstStyle/>
          <a:p>
            <a:endParaRPr lang="es-CO"/>
          </a:p>
        </p:txBody>
      </p:sp>
      <p:sp>
        <p:nvSpPr>
          <p:cNvPr id="16" name="15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1" name="20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10" name="9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10" name="9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a:xfrm>
            <a:off x="8229600" y="6477000"/>
            <a:ext cx="762000" cy="246888"/>
          </a:xfrm>
        </p:spPr>
        <p:txBody>
          <a:bodyPr/>
          <a:lstStyle/>
          <a:p>
            <a:fld id="{AF2C1CAE-A600-4E4C-B918-F4D1EA14E603}" type="slidenum">
              <a:rPr lang="es-CO" smtClean="0"/>
              <a:t>‹Nº›</a:t>
            </a:fld>
            <a:endParaRPr lang="es-CO"/>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21" name="20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24" name="23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25" name="24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29" name="28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a:t>Haga clic en el icono para agregar una imagen</a:t>
            </a:r>
            <a:endParaRPr kumimoji="0" lang="en-US" dirty="0"/>
          </a:p>
        </p:txBody>
      </p:sp>
      <p:sp>
        <p:nvSpPr>
          <p:cNvPr id="7" name="6 Marcador de fecha"/>
          <p:cNvSpPr>
            <a:spLocks noGrp="1"/>
          </p:cNvSpPr>
          <p:nvPr>
            <p:ph type="dt" sz="half" idx="10"/>
          </p:nvPr>
        </p:nvSpPr>
        <p:spPr/>
        <p:txBody>
          <a:bodyPr/>
          <a:lstStyle/>
          <a:p>
            <a:fld id="{3007890B-C18B-44DE-8C86-0B627DC77F43}" type="datetimeFigureOut">
              <a:rPr lang="es-CO" smtClean="0"/>
              <a:t>13/03/2018</a:t>
            </a:fld>
            <a:endParaRPr lang="es-CO"/>
          </a:p>
        </p:txBody>
      </p:sp>
      <p:sp>
        <p:nvSpPr>
          <p:cNvPr id="5" name="4 Marcador de pie de página"/>
          <p:cNvSpPr>
            <a:spLocks noGrp="1"/>
          </p:cNvSpPr>
          <p:nvPr>
            <p:ph type="ftr" sz="quarter" idx="11"/>
          </p:nvPr>
        </p:nvSpPr>
        <p:spPr/>
        <p:txBody>
          <a:bodyPr/>
          <a:lstStyle/>
          <a:p>
            <a:endParaRPr lang="es-CO"/>
          </a:p>
        </p:txBody>
      </p:sp>
      <p:sp>
        <p:nvSpPr>
          <p:cNvPr id="31" name="30 Marcador de número de diapositiva"/>
          <p:cNvSpPr>
            <a:spLocks noGrp="1"/>
          </p:cNvSpPr>
          <p:nvPr>
            <p:ph type="sldNum" sz="quarter" idx="12"/>
          </p:nvPr>
        </p:nvSpPr>
        <p:spPr/>
        <p:txBody>
          <a:bodyPr/>
          <a:lstStyle/>
          <a:p>
            <a:fld id="{AF2C1CAE-A600-4E4C-B918-F4D1EA14E603}" type="slidenum">
              <a:rPr lang="es-CO" smtClean="0"/>
              <a:t>‹Nº›</a:t>
            </a:fld>
            <a:endParaRPr lang="es-CO"/>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007890B-C18B-44DE-8C86-0B627DC77F43}" type="datetimeFigureOut">
              <a:rPr lang="es-CO" smtClean="0"/>
              <a:t>13/03/2018</a:t>
            </a:fld>
            <a:endParaRPr lang="es-CO"/>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CO"/>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F2C1CAE-A600-4E4C-B918-F4D1EA14E603}" type="slidenum">
              <a:rPr lang="es-CO" smtClean="0"/>
              <a:t>‹Nº›</a:t>
            </a:fld>
            <a:endParaRPr lang="es-CO"/>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hyperlink" Target="3.3%20DIAGRAMA%20RIAS%20MATERNO%20-%20PERINATAL.%20PNG.pn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7" Type="http://schemas.openxmlformats.org/officeDocument/2006/relationships/image" Target="../media/image8.tmp"/><Relationship Id="rId2" Type="http://schemas.openxmlformats.org/officeDocument/2006/relationships/image" Target="../media/image3.tmp"/><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tmp"/></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hyperlink" Target="2.8%20DIAGRAMA%20RIAS%20PROM%20Y%20MTO%20DE%20LA%20SALUD%20PRIMERA%20INFANCIA%20-%20INFANCIA%20-%20ADOLESCENCIA.PNG.png"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hyperlink" Target="2.8%20DIAGRAMA%20RIAS%20PROM%20Y%20MTO%20DE%20LA%20SALUD%20PRIMERA%20INFANCIA%20-%20INFANCIA%20-%20ADOLESCENCIA.PNG.pn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hyperlink" Target="2.8%20DIAGRAMA%20RIAS%20PROM%20Y%20MTO%20DE%20LA%20SALUD%20PRIMERA%20INFANCIA%20-%20INFANCIA%20-%20ADOLESCENCIA.PNG.pn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hyperlink" Target="2.9%20DIAGRAMA%20RIAS%20PROM%20Y%20MTO%20DE%20LA%20SALUD%20JUVENTUD%20-%20ADULTEZ%20-%20VEJEZ.PNG.pn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hyperlink" Target="2.9%20DIAGRAMA%20RIAS%20PROM%20Y%20MTO%20DE%20LA%20SALUD%20JUVENTUD%20-%20ADULTEZ%20-%20VEJEZ.PNG.png"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hyperlink" Target="2.9%20DIAGRAMA%20RIAS%20PROM%20Y%20MTO%20DE%20LA%20SALUD%20JUVENTUD%20-%20ADULTEZ%20-%20VEJEZ.PNG.pn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tmp"/><Relationship Id="rId7" Type="http://schemas.openxmlformats.org/officeDocument/2006/relationships/image" Target="../media/image14.tmp"/><Relationship Id="rId2" Type="http://schemas.openxmlformats.org/officeDocument/2006/relationships/image" Target="../media/image9.tmp"/><Relationship Id="rId1" Type="http://schemas.openxmlformats.org/officeDocument/2006/relationships/slideLayout" Target="../slideLayouts/slideLayout1.xml"/><Relationship Id="rId6" Type="http://schemas.openxmlformats.org/officeDocument/2006/relationships/image" Target="../media/image13.tmp"/><Relationship Id="rId5" Type="http://schemas.openxmlformats.org/officeDocument/2006/relationships/image" Target="../media/image12.tmp"/><Relationship Id="rId4" Type="http://schemas.openxmlformats.org/officeDocument/2006/relationships/image" Target="../media/image11.tmp"/></Relationships>
</file>

<file path=ppt/slides/_rels/slide40.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hyperlink" Target="3.3%20DIAGRAMA%20RIAS%20MATERNO%20-%20PERINATAL.%20PNG.pn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image" Target="../media/image52.tmp"/><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hyperlink" Target="5.1.3%20DIAGRAMA%20RIAS%20C&#193;NCER%20CUELLO%20UTERINO.PNG.pn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hyperlink" Target="5.2.3%20DIAGRAMA%20RIAS%20C&#193;NCER%20DE%20MAMA.PNG.png"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1.xml"/><Relationship Id="rId4" Type="http://schemas.openxmlformats.org/officeDocument/2006/relationships/image" Target="../media/image17.tmp"/></Relationships>
</file>

<file path=ppt/slides/_rels/slide50.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2900" y="1268760"/>
            <a:ext cx="8458200" cy="1222375"/>
          </a:xfrm>
        </p:spPr>
        <p:txBody>
          <a:bodyPr>
            <a:normAutofit/>
          </a:bodyPr>
          <a:lstStyle/>
          <a:p>
            <a:pPr algn="ctr"/>
            <a:r>
              <a:rPr lang="es-CO" sz="4400" dirty="0"/>
              <a:t>RESOLUCION 412 DE 2000</a:t>
            </a:r>
          </a:p>
        </p:txBody>
      </p:sp>
      <p:sp>
        <p:nvSpPr>
          <p:cNvPr id="3" name="2 Subtítulo"/>
          <p:cNvSpPr>
            <a:spLocks noGrp="1"/>
          </p:cNvSpPr>
          <p:nvPr>
            <p:ph type="subTitle" idx="1"/>
          </p:nvPr>
        </p:nvSpPr>
        <p:spPr>
          <a:xfrm>
            <a:off x="670012" y="2852936"/>
            <a:ext cx="8150460" cy="1368152"/>
          </a:xfrm>
        </p:spPr>
        <p:txBody>
          <a:bodyPr>
            <a:noAutofit/>
          </a:bodyPr>
          <a:lstStyle/>
          <a:p>
            <a:pPr algn="r"/>
            <a:r>
              <a:rPr lang="es-CO" sz="2000" dirty="0"/>
              <a:t>MONICA LILIANA GRANADOS RODRIGUEZ</a:t>
            </a:r>
          </a:p>
          <a:p>
            <a:pPr algn="r"/>
            <a:r>
              <a:rPr lang="es-CO" sz="2000" dirty="0"/>
              <a:t>AUDITORA DE SALUD</a:t>
            </a:r>
          </a:p>
          <a:p>
            <a:pPr algn="r"/>
            <a:r>
              <a:rPr lang="es-CO" sz="2000" dirty="0"/>
              <a:t>EPIDEMIOLOGA</a:t>
            </a:r>
          </a:p>
        </p:txBody>
      </p:sp>
    </p:spTree>
    <p:extLst>
      <p:ext uri="{BB962C8B-B14F-4D97-AF65-F5344CB8AC3E}">
        <p14:creationId xmlns:p14="http://schemas.microsoft.com/office/powerpoint/2010/main" val="2535721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116632"/>
            <a:ext cx="8458200" cy="1080120"/>
          </a:xfrm>
        </p:spPr>
        <p:txBody>
          <a:bodyPr>
            <a:noAutofit/>
          </a:bodyPr>
          <a:lstStyle/>
          <a:p>
            <a:pPr lvl="0" algn="ctr"/>
            <a:r>
              <a:rPr lang="es-CO" sz="2400" dirty="0"/>
              <a:t>NORMA TECNICA Vacunación según el Esquema del Programa Ampliado de Inmunizaciones (PAI)</a:t>
            </a:r>
          </a:p>
        </p:txBody>
      </p:sp>
      <p:sp>
        <p:nvSpPr>
          <p:cNvPr id="6" name="5 CuadroTexto"/>
          <p:cNvSpPr txBox="1"/>
          <p:nvPr/>
        </p:nvSpPr>
        <p:spPr>
          <a:xfrm>
            <a:off x="236594" y="1404065"/>
            <a:ext cx="8458200" cy="338554"/>
          </a:xfrm>
          <a:prstGeom prst="rect">
            <a:avLst/>
          </a:prstGeom>
          <a:noFill/>
        </p:spPr>
        <p:txBody>
          <a:bodyPr wrap="square" rtlCol="0">
            <a:spAutoFit/>
          </a:bodyPr>
          <a:lstStyle/>
          <a:p>
            <a:pPr lvl="1" algn="just"/>
            <a:r>
              <a:rPr lang="es-CO" sz="1600" dirty="0"/>
              <a:t>Esquema de inmunizaciones</a:t>
            </a:r>
            <a:endParaRPr lang="es-CO" sz="1600" dirty="0">
              <a:latin typeface="Arial" panose="020B0604020202020204" pitchFamily="34" charset="0"/>
              <a:cs typeface="Arial" panose="020B0604020202020204" pitchFamily="34" charset="0"/>
            </a:endParaRPr>
          </a:p>
        </p:txBody>
      </p:sp>
      <p:pic>
        <p:nvPicPr>
          <p:cNvPr id="9" name="8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7708268" cy="4869160"/>
          </a:xfrm>
          <a:prstGeom prst="rect">
            <a:avLst/>
          </a:prstGeom>
        </p:spPr>
      </p:pic>
      <p:sp>
        <p:nvSpPr>
          <p:cNvPr id="10" name="3 Título"/>
          <p:cNvSpPr txBox="1">
            <a:spLocks/>
          </p:cNvSpPr>
          <p:nvPr/>
        </p:nvSpPr>
        <p:spPr>
          <a:xfrm>
            <a:off x="179512" y="980728"/>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Tree>
    <p:extLst>
      <p:ext uri="{BB962C8B-B14F-4D97-AF65-F5344CB8AC3E}">
        <p14:creationId xmlns:p14="http://schemas.microsoft.com/office/powerpoint/2010/main" val="86934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116632"/>
            <a:ext cx="8458200" cy="936104"/>
          </a:xfrm>
        </p:spPr>
        <p:txBody>
          <a:bodyPr>
            <a:noAutofit/>
          </a:bodyPr>
          <a:lstStyle/>
          <a:p>
            <a:pPr lvl="0" algn="ctr"/>
            <a:r>
              <a:rPr lang="es-CO" sz="2400" dirty="0"/>
              <a:t>NORMA TECNICA Vacunación según el Esquema del Programa Ampliado de Inmunizaciones (PAI)</a:t>
            </a:r>
          </a:p>
        </p:txBody>
      </p:sp>
      <p:pic>
        <p:nvPicPr>
          <p:cNvPr id="3" name="2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06" y="1052736"/>
            <a:ext cx="8721588" cy="5328592"/>
          </a:xfrm>
          <a:prstGeom prst="rect">
            <a:avLst/>
          </a:prstGeom>
        </p:spPr>
      </p:pic>
    </p:spTree>
    <p:extLst>
      <p:ext uri="{BB962C8B-B14F-4D97-AF65-F5344CB8AC3E}">
        <p14:creationId xmlns:p14="http://schemas.microsoft.com/office/powerpoint/2010/main" val="791858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116632"/>
            <a:ext cx="8458200" cy="864096"/>
          </a:xfrm>
        </p:spPr>
        <p:txBody>
          <a:bodyPr>
            <a:noAutofit/>
          </a:bodyPr>
          <a:lstStyle/>
          <a:p>
            <a:pPr lvl="0" algn="ctr"/>
            <a:r>
              <a:rPr lang="es-CO" sz="2400" dirty="0"/>
              <a:t>NORMA TECNICA Vacunación según el Esquema del Programa Ampliado de Inmunizaciones (PAI)</a:t>
            </a:r>
          </a:p>
        </p:txBody>
      </p:sp>
      <p:sp>
        <p:nvSpPr>
          <p:cNvPr id="5" name="3 Título"/>
          <p:cNvSpPr txBox="1">
            <a:spLocks/>
          </p:cNvSpPr>
          <p:nvPr/>
        </p:nvSpPr>
        <p:spPr>
          <a:xfrm>
            <a:off x="176009" y="980728"/>
            <a:ext cx="4395991"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1138"/>
            <a:ext cx="8424936" cy="4932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766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224136"/>
          </a:xfrm>
        </p:spPr>
        <p:txBody>
          <a:bodyPr>
            <a:noAutofit/>
          </a:bodyPr>
          <a:lstStyle/>
          <a:p>
            <a:pPr algn="ctr"/>
            <a:r>
              <a:rPr lang="es-CO" sz="1800" dirty="0"/>
              <a:t>NORMA TECNICA Atención Preventiva en Salud Bucal</a:t>
            </a:r>
            <a:br>
              <a:rPr lang="es-CO" sz="1800" dirty="0"/>
            </a:br>
            <a:r>
              <a:rPr lang="es-CO" sz="1800" dirty="0"/>
              <a:t>LINEAMIENTOS ESTRATEGIA INCREMENTAL DE CUIDADO BUCAL Y PROTECCIÓN ESPECÍFICA EN SALUD BUCAL PARA LA PRIMERA INFANCIA, INFANCIA Y ADOLESCENCIA ESTRATEGIA “SOY GENERACION MÁS SONRIENTE”</a:t>
            </a:r>
          </a:p>
        </p:txBody>
      </p:sp>
      <p:sp>
        <p:nvSpPr>
          <p:cNvPr id="5" name="3 Título"/>
          <p:cNvSpPr txBox="1">
            <a:spLocks/>
          </p:cNvSpPr>
          <p:nvPr/>
        </p:nvSpPr>
        <p:spPr>
          <a:xfrm>
            <a:off x="295488" y="1337970"/>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8" name="7 CuadroTexto"/>
          <p:cNvSpPr txBox="1"/>
          <p:nvPr/>
        </p:nvSpPr>
        <p:spPr>
          <a:xfrm>
            <a:off x="252880" y="2132856"/>
            <a:ext cx="8638239" cy="1815882"/>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PRESENTACIÓN</a:t>
            </a:r>
          </a:p>
          <a:p>
            <a:pPr algn="just"/>
            <a:r>
              <a:rPr lang="es-CO" sz="1600" dirty="0">
                <a:latin typeface="Arial" panose="020B0604020202020204" pitchFamily="34" charset="0"/>
                <a:cs typeface="Arial" panose="020B0604020202020204" pitchFamily="34" charset="0"/>
              </a:rPr>
              <a:t>Surge en 2014 como herramienta operativa para incrementar acciones de educación en cuidado bucal y aplicación de barniz de flúor en población menor de 18 años, para reducir desde la primera infancia los riesgos de presentar enfermedades bucales prevenibles, de los muy bajos reportes de acciones de protección específica en el sistema de información (RIPS) y de las altas prevalencias que aún se mantienen morbilidad por caries y enfermedad periodontal evidenciadas en el ENSAB 2013-2014</a:t>
            </a:r>
          </a:p>
        </p:txBody>
      </p:sp>
      <p:sp>
        <p:nvSpPr>
          <p:cNvPr id="11" name="10 CuadroTexto"/>
          <p:cNvSpPr txBox="1"/>
          <p:nvPr/>
        </p:nvSpPr>
        <p:spPr>
          <a:xfrm>
            <a:off x="268600" y="4318148"/>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PROBLEMÁTICA A INTERVENIR</a:t>
            </a:r>
          </a:p>
        </p:txBody>
      </p:sp>
      <p:sp>
        <p:nvSpPr>
          <p:cNvPr id="12" name="11 CuadroTexto"/>
          <p:cNvSpPr txBox="1"/>
          <p:nvPr/>
        </p:nvSpPr>
        <p:spPr>
          <a:xfrm>
            <a:off x="251520" y="4941168"/>
            <a:ext cx="8458200" cy="1323439"/>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PROPÓSITO DE LA ESTRATEGIA</a:t>
            </a:r>
          </a:p>
          <a:p>
            <a:pPr algn="just"/>
            <a:r>
              <a:rPr lang="es-CO" sz="1600" dirty="0">
                <a:latin typeface="Arial" panose="020B0604020202020204" pitchFamily="34" charset="0"/>
                <a:cs typeface="Arial" panose="020B0604020202020204" pitchFamily="34" charset="0"/>
              </a:rPr>
              <a:t>Servir de herramienta a la Ruta de Promoción y Mantenimiento, para aplicar las intervenciones </a:t>
            </a:r>
            <a:r>
              <a:rPr lang="es-CO" sz="1600" b="1" u="sng" dirty="0">
                <a:latin typeface="Arial" panose="020B0604020202020204" pitchFamily="34" charset="0"/>
                <a:cs typeface="Arial" panose="020B0604020202020204" pitchFamily="34" charset="0"/>
              </a:rPr>
              <a:t>de protección específica </a:t>
            </a:r>
            <a:r>
              <a:rPr lang="es-CO" sz="1600" dirty="0">
                <a:latin typeface="Arial" panose="020B0604020202020204" pitchFamily="34" charset="0"/>
                <a:cs typeface="Arial" panose="020B0604020202020204" pitchFamily="34" charset="0"/>
              </a:rPr>
              <a:t>de salud bucal en menores de 18 años, mejorando las condiciones de salud bucal, en particular con reducción en la historia y prevalencia de caries dental</a:t>
            </a:r>
            <a:r>
              <a:rPr lang="es-CO" sz="1600" dirty="0"/>
              <a:t>. </a:t>
            </a:r>
            <a:endParaRPr lang="es-CO"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33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224136"/>
          </a:xfrm>
        </p:spPr>
        <p:txBody>
          <a:bodyPr>
            <a:noAutofit/>
          </a:bodyPr>
          <a:lstStyle/>
          <a:p>
            <a:pPr algn="ctr"/>
            <a:r>
              <a:rPr lang="es-CO" sz="1800" dirty="0"/>
              <a:t>NORMA TECNICA Atención Preventiva en Salud Bucal</a:t>
            </a:r>
            <a:br>
              <a:rPr lang="es-CO" sz="1800" dirty="0"/>
            </a:br>
            <a:r>
              <a:rPr lang="es-CO" sz="1800" dirty="0"/>
              <a:t>LINEAMIENTOS ESTRATEGIA INCREMENTAL DE CUIDADO BUCAL Y PROTECCIÓN ESPECÍFICA EN SALUD BUCAL PARA LA PRIMERA INFANCIA, INFANCIA Y ADOLESCENCIA ESTRATEGIA “SOY GENERACION MÁS SONRIENTE”</a:t>
            </a:r>
          </a:p>
        </p:txBody>
      </p:sp>
      <p:sp>
        <p:nvSpPr>
          <p:cNvPr id="5" name="3 Título"/>
          <p:cNvSpPr txBox="1">
            <a:spLocks/>
          </p:cNvSpPr>
          <p:nvPr/>
        </p:nvSpPr>
        <p:spPr>
          <a:xfrm>
            <a:off x="295488" y="1337970"/>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6" name="5 CuadroTexto"/>
          <p:cNvSpPr txBox="1"/>
          <p:nvPr/>
        </p:nvSpPr>
        <p:spPr>
          <a:xfrm>
            <a:off x="251520" y="1859340"/>
            <a:ext cx="8637014" cy="1569660"/>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OBJETIVO </a:t>
            </a:r>
          </a:p>
          <a:p>
            <a:pPr algn="just"/>
            <a:r>
              <a:rPr lang="es-CO" sz="1600" dirty="0">
                <a:latin typeface="Arial" panose="020B0604020202020204" pitchFamily="34" charset="0"/>
                <a:cs typeface="Arial" panose="020B0604020202020204" pitchFamily="34" charset="0"/>
              </a:rPr>
              <a:t>Incrementar las coberturas de personas en todo el curso de vida, intervenidos con acciones de educación para la realización de prácticas de cuidado bucal e incremento de la cobertura de niños, niñas y adolescentes (menores de 18 años), con aplicación de barniz de flúor y otras intervenciones de protección específica, para reducir progresivamente la historia de caries dental y mejorar las condiciones de salud bucal.</a:t>
            </a:r>
          </a:p>
        </p:txBody>
      </p:sp>
      <p:sp>
        <p:nvSpPr>
          <p:cNvPr id="7" name="6 CuadroTexto"/>
          <p:cNvSpPr txBox="1"/>
          <p:nvPr/>
        </p:nvSpPr>
        <p:spPr>
          <a:xfrm>
            <a:off x="251520" y="3573016"/>
            <a:ext cx="8621588" cy="1077218"/>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POBLACIÓN SUJETO</a:t>
            </a:r>
          </a:p>
          <a:p>
            <a:pPr algn="just"/>
            <a:r>
              <a:rPr lang="es-CO" sz="1600" dirty="0">
                <a:latin typeface="Arial" panose="020B0604020202020204" pitchFamily="34" charset="0"/>
                <a:cs typeface="Arial" panose="020B0604020202020204" pitchFamily="34" charset="0"/>
              </a:rPr>
              <a:t>Todos menores de 18 años del territorio nacional, independientemente de su condición de afiliación, pertenencia étnica o presencia de condiciones de discapacidad, e indirectamente serán beneficiarias las familias y comunidades de las que hacen parte.</a:t>
            </a:r>
          </a:p>
        </p:txBody>
      </p:sp>
      <p:sp>
        <p:nvSpPr>
          <p:cNvPr id="9" name="8 CuadroTexto"/>
          <p:cNvSpPr txBox="1"/>
          <p:nvPr/>
        </p:nvSpPr>
        <p:spPr>
          <a:xfrm>
            <a:off x="290058" y="4966429"/>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METAS</a:t>
            </a:r>
          </a:p>
        </p:txBody>
      </p:sp>
    </p:spTree>
    <p:extLst>
      <p:ext uri="{BB962C8B-B14F-4D97-AF65-F5344CB8AC3E}">
        <p14:creationId xmlns:p14="http://schemas.microsoft.com/office/powerpoint/2010/main" val="256660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224136"/>
          </a:xfrm>
        </p:spPr>
        <p:txBody>
          <a:bodyPr>
            <a:noAutofit/>
          </a:bodyPr>
          <a:lstStyle/>
          <a:p>
            <a:pPr algn="ctr"/>
            <a:r>
              <a:rPr lang="es-CO" sz="1800" dirty="0"/>
              <a:t>NORMA TECNICA Atención Preventiva en Salud Bucal</a:t>
            </a:r>
            <a:br>
              <a:rPr lang="es-CO" sz="1800" dirty="0"/>
            </a:br>
            <a:r>
              <a:rPr lang="es-CO" sz="1800" dirty="0"/>
              <a:t>LINEAMIENTOS ESTRATEGIA INCREMENTAL DE CUIDADO BUCAL Y PROTECCIÓN ESPECÍFICA EN SALUD BUCAL PARA LA PRIMERA INFANCIA, INFANCIA Y ADOLESCENCIA ESTRATEGIA “SOY GENERACION MÁS SONRIENTE”</a:t>
            </a:r>
          </a:p>
        </p:txBody>
      </p:sp>
      <p:sp>
        <p:nvSpPr>
          <p:cNvPr id="5" name="3 Título"/>
          <p:cNvSpPr txBox="1">
            <a:spLocks/>
          </p:cNvSpPr>
          <p:nvPr/>
        </p:nvSpPr>
        <p:spPr>
          <a:xfrm>
            <a:off x="295488" y="1337970"/>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6" name="5 CuadroTexto"/>
          <p:cNvSpPr txBox="1"/>
          <p:nvPr/>
        </p:nvSpPr>
        <p:spPr>
          <a:xfrm>
            <a:off x="251520" y="1859340"/>
            <a:ext cx="8637014" cy="4031873"/>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ACTIVIDADES O ESTRATEGIAS </a:t>
            </a:r>
          </a:p>
          <a:p>
            <a:pPr algn="ctr"/>
            <a:r>
              <a:rPr lang="es-CO" sz="1600" b="1" u="sng" dirty="0">
                <a:latin typeface="Arial" panose="020B0604020202020204" pitchFamily="34" charset="0"/>
                <a:cs typeface="Arial" panose="020B0604020202020204" pitchFamily="34" charset="0"/>
              </a:rPr>
              <a:t>Población beneficiada</a:t>
            </a:r>
          </a:p>
          <a:p>
            <a:pPr algn="ctr"/>
            <a:r>
              <a:rPr lang="es-CO" sz="1600" b="1" u="sng" dirty="0">
                <a:latin typeface="Arial" panose="020B0604020202020204" pitchFamily="34" charset="0"/>
                <a:cs typeface="Arial" panose="020B0604020202020204" pitchFamily="34" charset="0"/>
              </a:rPr>
              <a:t>Definición</a:t>
            </a:r>
          </a:p>
          <a:p>
            <a:pPr algn="ctr"/>
            <a:r>
              <a:rPr lang="es-CO" sz="1600" b="1" u="sng" dirty="0">
                <a:latin typeface="Arial" panose="020B0604020202020204" pitchFamily="34" charset="0"/>
                <a:cs typeface="Arial" panose="020B0604020202020204" pitchFamily="34" charset="0"/>
              </a:rPr>
              <a:t>Recomendaciones</a:t>
            </a:r>
          </a:p>
          <a:p>
            <a:pPr algn="ctr"/>
            <a:r>
              <a:rPr lang="es-CO" sz="1600" b="1" u="sng" dirty="0">
                <a:latin typeface="Arial" panose="020B0604020202020204" pitchFamily="34" charset="0"/>
                <a:cs typeface="Arial" panose="020B0604020202020204" pitchFamily="34" charset="0"/>
              </a:rPr>
              <a:t>Descripción de la actividad</a:t>
            </a:r>
          </a:p>
          <a:p>
            <a:pPr marL="342900" indent="-342900" algn="just">
              <a:buFont typeface="+mj-lt"/>
              <a:buAutoNum type="arabicPeriod"/>
            </a:pPr>
            <a:r>
              <a:rPr lang="es-CO" sz="1600" dirty="0">
                <a:latin typeface="Arial" panose="020B0604020202020204" pitchFamily="34" charset="0"/>
                <a:cs typeface="Arial" panose="020B0604020202020204" pitchFamily="34" charset="0"/>
              </a:rPr>
              <a:t>Promoción de los cuidados en salud bucal</a:t>
            </a:r>
          </a:p>
          <a:p>
            <a:pPr marL="342900" indent="-342900" algn="just">
              <a:buFont typeface="+mj-lt"/>
              <a:buAutoNum type="arabicPeriod"/>
            </a:pPr>
            <a:r>
              <a:rPr lang="es-CO" sz="1600" dirty="0">
                <a:latin typeface="Arial" panose="020B0604020202020204" pitchFamily="34" charset="0"/>
                <a:cs typeface="Arial" panose="020B0604020202020204" pitchFamily="34" charset="0"/>
              </a:rPr>
              <a:t>Aplicación de barniz de flúor como acción preventiva costo-efectiva</a:t>
            </a:r>
          </a:p>
          <a:p>
            <a:pPr marL="342900" indent="-342900" algn="just">
              <a:buFont typeface="+mj-lt"/>
              <a:buAutoNum type="arabicPeriod"/>
            </a:pPr>
            <a:r>
              <a:rPr lang="es-CO" sz="1600" dirty="0">
                <a:latin typeface="Arial" panose="020B0604020202020204" pitchFamily="34" charset="0"/>
                <a:cs typeface="Arial" panose="020B0604020202020204" pitchFamily="34" charset="0"/>
              </a:rPr>
              <a:t>Mecanismos para ampliar las coberturas de educación en cuidados bucales y aplicación de barniz de flúor.</a:t>
            </a:r>
          </a:p>
          <a:p>
            <a:pPr marL="742950" lvl="1"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Educación en cuidados bucales y aplicación de barniz de forma regular y continua en los servicios de odontología (modalidad intramural)</a:t>
            </a:r>
          </a:p>
          <a:p>
            <a:pPr marL="742950" lvl="1"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Educación en cuidados bucales y aplicación de barniz en espacios fuera de los servicios (modalidad extramural / brigadas-eventos, puntos fijos y móviles)</a:t>
            </a:r>
          </a:p>
          <a:p>
            <a:pPr marL="742950" lvl="1"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Jornadas Nacionales</a:t>
            </a:r>
          </a:p>
          <a:p>
            <a:pPr marL="342900" indent="-342900" algn="just">
              <a:buFont typeface="+mj-lt"/>
              <a:buAutoNum type="arabicPeriod"/>
            </a:pPr>
            <a:r>
              <a:rPr lang="es-CO" sz="1600" dirty="0">
                <a:latin typeface="Arial" panose="020B0604020202020204" pitchFamily="34" charset="0"/>
                <a:cs typeface="Arial" panose="020B0604020202020204" pitchFamily="34" charset="0"/>
              </a:rPr>
              <a:t>Otras acciones de protección específica contenidas en la ruta de promoción y mantenimiento</a:t>
            </a:r>
          </a:p>
        </p:txBody>
      </p:sp>
      <p:sp>
        <p:nvSpPr>
          <p:cNvPr id="7" name="6 CuadroTexto"/>
          <p:cNvSpPr txBox="1"/>
          <p:nvPr/>
        </p:nvSpPr>
        <p:spPr>
          <a:xfrm>
            <a:off x="208364" y="6440056"/>
            <a:ext cx="8621588"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REPORTE PARA EL MONITOREO Y EVALUACIÓN</a:t>
            </a:r>
            <a:endParaRPr lang="es-CO" sz="1600" dirty="0">
              <a:latin typeface="Arial" panose="020B0604020202020204" pitchFamily="34" charset="0"/>
              <a:cs typeface="Arial" panose="020B0604020202020204" pitchFamily="34" charset="0"/>
            </a:endParaRPr>
          </a:p>
        </p:txBody>
      </p:sp>
      <p:sp>
        <p:nvSpPr>
          <p:cNvPr id="9" name="8 CuadroTexto"/>
          <p:cNvSpPr txBox="1"/>
          <p:nvPr/>
        </p:nvSpPr>
        <p:spPr>
          <a:xfrm>
            <a:off x="251520" y="5949280"/>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FINANCIACIÓN</a:t>
            </a:r>
          </a:p>
        </p:txBody>
      </p:sp>
    </p:spTree>
    <p:extLst>
      <p:ext uri="{BB962C8B-B14F-4D97-AF65-F5344CB8AC3E}">
        <p14:creationId xmlns:p14="http://schemas.microsoft.com/office/powerpoint/2010/main" val="232342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116632"/>
            <a:ext cx="8458200" cy="576064"/>
          </a:xfrm>
        </p:spPr>
        <p:txBody>
          <a:bodyPr>
            <a:noAutofit/>
          </a:bodyPr>
          <a:lstStyle/>
          <a:p>
            <a:pPr lvl="0" algn="ctr"/>
            <a:r>
              <a:rPr lang="es-CO" sz="2400" dirty="0"/>
              <a:t>NORMA TECNICA Atención Preventiva en Salud Bucal</a:t>
            </a:r>
          </a:p>
        </p:txBody>
      </p:sp>
      <p:sp>
        <p:nvSpPr>
          <p:cNvPr id="5" name="3 Título"/>
          <p:cNvSpPr txBox="1">
            <a:spLocks/>
          </p:cNvSpPr>
          <p:nvPr/>
        </p:nvSpPr>
        <p:spPr>
          <a:xfrm>
            <a:off x="157586" y="908720"/>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84313"/>
            <a:ext cx="8496944" cy="496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483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720080"/>
          </a:xfrm>
        </p:spPr>
        <p:txBody>
          <a:bodyPr>
            <a:noAutofit/>
          </a:bodyPr>
          <a:lstStyle/>
          <a:p>
            <a:pPr algn="ctr"/>
            <a:r>
              <a:rPr lang="es-CO" sz="1800" dirty="0"/>
              <a:t>NORMAS  TECNICAS  Atención DEL PARTO Y ATENCION DEL RECIEN NACIDO</a:t>
            </a:r>
            <a:br>
              <a:rPr lang="es-CO" sz="1800" dirty="0"/>
            </a:br>
            <a:r>
              <a:rPr lang="es-CO" sz="1800" dirty="0"/>
              <a:t>RUTA DE ATENCION MATERNO PERINATAL</a:t>
            </a:r>
          </a:p>
        </p:txBody>
      </p:sp>
      <p:sp>
        <p:nvSpPr>
          <p:cNvPr id="5" name="3 Título"/>
          <p:cNvSpPr txBox="1">
            <a:spLocks/>
          </p:cNvSpPr>
          <p:nvPr/>
        </p:nvSpPr>
        <p:spPr>
          <a:xfrm>
            <a:off x="251520" y="908720"/>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 DE LA NT</a:t>
            </a:r>
          </a:p>
        </p:txBody>
      </p:sp>
      <p:sp>
        <p:nvSpPr>
          <p:cNvPr id="8" name="7 CuadroTexto"/>
          <p:cNvSpPr txBox="1"/>
          <p:nvPr/>
        </p:nvSpPr>
        <p:spPr>
          <a:xfrm>
            <a:off x="254241" y="1700808"/>
            <a:ext cx="8638239"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1. JUSTIFICACION</a:t>
            </a:r>
          </a:p>
        </p:txBody>
      </p:sp>
      <p:sp>
        <p:nvSpPr>
          <p:cNvPr id="11" name="10 CuadroTexto"/>
          <p:cNvSpPr txBox="1"/>
          <p:nvPr/>
        </p:nvSpPr>
        <p:spPr>
          <a:xfrm>
            <a:off x="276878" y="4869160"/>
            <a:ext cx="8458200" cy="1569660"/>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4. POBLACION OBJETO</a:t>
            </a:r>
          </a:p>
          <a:p>
            <a:pPr algn="just"/>
            <a:r>
              <a:rPr lang="es-CO" sz="1600" dirty="0">
                <a:latin typeface="Arial" panose="020B0604020202020204" pitchFamily="34" charset="0"/>
                <a:cs typeface="Arial" panose="020B0604020202020204" pitchFamily="34" charset="0"/>
              </a:rPr>
              <a:t>Las beneficiarias de ésta norma son todas las mujeres gestantes que se encuentran en trabajo de parto afiliadas a los regímenes contributivo y subsidiado.</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La población beneficiaria de esta norma son todos las niñas y los niños afiliados a los regímenes contributivo y subsidiado en el momento de su nacimiento.</a:t>
            </a:r>
          </a:p>
        </p:txBody>
      </p:sp>
      <p:sp>
        <p:nvSpPr>
          <p:cNvPr id="7" name="6 CuadroTexto"/>
          <p:cNvSpPr txBox="1"/>
          <p:nvPr/>
        </p:nvSpPr>
        <p:spPr>
          <a:xfrm>
            <a:off x="297933" y="2039362"/>
            <a:ext cx="8638239"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2. DEFINICION</a:t>
            </a:r>
          </a:p>
        </p:txBody>
      </p:sp>
      <p:sp>
        <p:nvSpPr>
          <p:cNvPr id="9" name="8 CuadroTexto"/>
          <p:cNvSpPr txBox="1"/>
          <p:nvPr/>
        </p:nvSpPr>
        <p:spPr>
          <a:xfrm>
            <a:off x="251520" y="2564904"/>
            <a:ext cx="8638239" cy="2062103"/>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3. OBJETIVOS</a:t>
            </a:r>
          </a:p>
          <a:p>
            <a:pPr algn="just"/>
            <a:r>
              <a:rPr lang="es-CO" sz="1600" dirty="0">
                <a:latin typeface="Arial" panose="020B0604020202020204" pitchFamily="34" charset="0"/>
                <a:cs typeface="Arial" panose="020B0604020202020204" pitchFamily="34" charset="0"/>
              </a:rPr>
              <a:t>Disminuir los riesgos de enfermedad y muerte de la mujer y del producto del embarazo y optimizar el pronóstico de los mismos a través de la oportuna y adecuada atención intrahospitalaria del parto.</a:t>
            </a:r>
          </a:p>
          <a:p>
            <a:pPr algn="just"/>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rPr>
              <a:t>Apoyar, conducir o inducir el proceso de adaptación a la vida extrauterina, mediante la detección, prevención y control de los problemas en forma temprana, con el fin de lograr un recién nacido sano, reducir así las múltiples</a:t>
            </a:r>
          </a:p>
        </p:txBody>
      </p:sp>
    </p:spTree>
    <p:extLst>
      <p:ext uri="{BB962C8B-B14F-4D97-AF65-F5344CB8AC3E}">
        <p14:creationId xmlns:p14="http://schemas.microsoft.com/office/powerpoint/2010/main" val="601935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720080"/>
          </a:xfrm>
        </p:spPr>
        <p:txBody>
          <a:bodyPr>
            <a:noAutofit/>
          </a:bodyPr>
          <a:lstStyle/>
          <a:p>
            <a:pPr algn="ctr"/>
            <a:r>
              <a:rPr lang="es-CO" sz="1800" dirty="0"/>
              <a:t>NORMAS  TECNICAS  Atención DEL PARTO Y ATENCION DEL RECIEN NACIDO</a:t>
            </a:r>
            <a:br>
              <a:rPr lang="es-CO" sz="1800" dirty="0"/>
            </a:br>
            <a:r>
              <a:rPr lang="es-CO" sz="1800" dirty="0"/>
              <a:t>RUTA DE ATENCION MATERNO PERINATAL</a:t>
            </a:r>
          </a:p>
        </p:txBody>
      </p:sp>
      <p:sp>
        <p:nvSpPr>
          <p:cNvPr id="5" name="3 Título"/>
          <p:cNvSpPr txBox="1">
            <a:spLocks/>
          </p:cNvSpPr>
          <p:nvPr/>
        </p:nvSpPr>
        <p:spPr>
          <a:xfrm>
            <a:off x="251520" y="908720"/>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 DE LA NT</a:t>
            </a:r>
          </a:p>
        </p:txBody>
      </p:sp>
      <p:sp>
        <p:nvSpPr>
          <p:cNvPr id="12" name="11 CuadroTexto"/>
          <p:cNvSpPr txBox="1"/>
          <p:nvPr/>
        </p:nvSpPr>
        <p:spPr>
          <a:xfrm>
            <a:off x="119340" y="1137465"/>
            <a:ext cx="8458200" cy="646331"/>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DEL SERVICIO</a:t>
            </a:r>
          </a:p>
          <a:p>
            <a:pPr algn="just"/>
            <a:r>
              <a:rPr lang="es-CO" sz="2000" b="1" dirty="0">
                <a:solidFill>
                  <a:srgbClr val="FF0000"/>
                </a:solidFill>
                <a:latin typeface="Arial" panose="020B0604020202020204" pitchFamily="34" charset="0"/>
                <a:cs typeface="Arial" panose="020B0604020202020204" pitchFamily="34" charset="0"/>
              </a:rPr>
              <a:t>Actualmente la RIA MATERNO PERINATAL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39"/>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lamada rectangular 50">
            <a:extLst>
              <a:ext uri="{FF2B5EF4-FFF2-40B4-BE49-F238E27FC236}">
                <a16:creationId xmlns:a16="http://schemas.microsoft.com/office/drawing/2014/main" id="{33E28B52-A01E-4B50-B700-53C06F741B85}"/>
              </a:ext>
            </a:extLst>
          </p:cNvPr>
          <p:cNvSpPr/>
          <p:nvPr/>
        </p:nvSpPr>
        <p:spPr>
          <a:xfrm rot="16200000">
            <a:off x="-1074708" y="3182886"/>
            <a:ext cx="4680522" cy="2292423"/>
          </a:xfrm>
          <a:prstGeom prst="wedgeRectCallout">
            <a:avLst>
              <a:gd name="adj1" fmla="val 24018"/>
              <a:gd name="adj2" fmla="val 107581"/>
            </a:avLst>
          </a:prstGeom>
          <a:solidFill>
            <a:schemeClr val="bg1">
              <a:alpha val="66000"/>
            </a:schemeClr>
          </a:solidFill>
          <a:ln>
            <a:solidFill>
              <a:srgbClr val="9F2559"/>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just"/>
            <a:r>
              <a:rPr lang="es-ES_tradnl" sz="1200" b="1" dirty="0">
                <a:solidFill>
                  <a:schemeClr val="tx1"/>
                </a:solidFill>
                <a:latin typeface="Segoe UI Light"/>
                <a:cs typeface="Segoe UI Light"/>
              </a:rPr>
              <a:t>Procesos Misionales</a:t>
            </a:r>
          </a:p>
          <a:p>
            <a:pPr algn="just"/>
            <a:endParaRPr lang="es-ES_tradnl" sz="1200" b="1" dirty="0">
              <a:solidFill>
                <a:schemeClr val="tx1"/>
              </a:solidFill>
              <a:latin typeface="Segoe UI Light"/>
              <a:cs typeface="Segoe UI Light"/>
            </a:endParaRPr>
          </a:p>
          <a:p>
            <a:pPr marL="285750" indent="-285750" algn="just">
              <a:buFont typeface="Arial" pitchFamily="34" charset="0"/>
              <a:buChar char="•"/>
            </a:pPr>
            <a:r>
              <a:rPr lang="es-ES_tradnl" sz="1200" dirty="0">
                <a:solidFill>
                  <a:schemeClr val="tx1"/>
                </a:solidFill>
                <a:latin typeface="Segoe UI Light"/>
                <a:cs typeface="Segoe UI Light"/>
              </a:rPr>
              <a:t>Gestión de la prestación de servicios individuales</a:t>
            </a:r>
          </a:p>
          <a:p>
            <a:pPr marL="285750" indent="-285750" algn="just">
              <a:buFont typeface="Arial" pitchFamily="34" charset="0"/>
              <a:buChar char="•"/>
            </a:pPr>
            <a:r>
              <a:rPr lang="es-ES_tradnl" sz="1200" dirty="0">
                <a:solidFill>
                  <a:schemeClr val="tx1"/>
                </a:solidFill>
                <a:latin typeface="Segoe UI Light"/>
                <a:cs typeface="Segoe UI Light"/>
              </a:rPr>
              <a:t>Gestión de las intervenciones colectivas</a:t>
            </a:r>
          </a:p>
          <a:p>
            <a:pPr marL="285750" indent="-285750" algn="just">
              <a:buFont typeface="Arial" pitchFamily="34" charset="0"/>
              <a:buChar char="•"/>
            </a:pPr>
            <a:r>
              <a:rPr lang="es-ES_tradnl" sz="1200" dirty="0">
                <a:solidFill>
                  <a:schemeClr val="tx1"/>
                </a:solidFill>
                <a:latin typeface="Segoe UI Light"/>
                <a:cs typeface="Segoe UI Light"/>
              </a:rPr>
              <a:t>Vigilancia en Salud Pública</a:t>
            </a:r>
          </a:p>
          <a:p>
            <a:pPr marL="285750" indent="-285750" algn="just">
              <a:buFont typeface="Arial" pitchFamily="34" charset="0"/>
              <a:buChar char="•"/>
            </a:pPr>
            <a:r>
              <a:rPr lang="es-ES_tradnl" sz="1200" dirty="0">
                <a:solidFill>
                  <a:schemeClr val="tx1"/>
                </a:solidFill>
                <a:latin typeface="Segoe UI Light"/>
                <a:cs typeface="Segoe UI Light"/>
              </a:rPr>
              <a:t>Inspección, vigilancia y control sanitario</a:t>
            </a:r>
          </a:p>
          <a:p>
            <a:pPr marL="285750" indent="-285750" algn="just">
              <a:buFont typeface="Arial" pitchFamily="34" charset="0"/>
              <a:buChar char="•"/>
            </a:pPr>
            <a:r>
              <a:rPr lang="es-ES_tradnl" sz="1200" dirty="0">
                <a:solidFill>
                  <a:schemeClr val="tx1"/>
                </a:solidFill>
                <a:latin typeface="Segoe UI Light"/>
                <a:cs typeface="Segoe UI Light"/>
              </a:rPr>
              <a:t>Gestión del aseguramiento .</a:t>
            </a:r>
          </a:p>
          <a:p>
            <a:pPr algn="just"/>
            <a:endParaRPr lang="es-ES_tradnl" sz="1200" dirty="0">
              <a:solidFill>
                <a:schemeClr val="tx1"/>
              </a:solidFill>
              <a:latin typeface="Segoe UI Light"/>
              <a:cs typeface="Segoe UI Light"/>
            </a:endParaRPr>
          </a:p>
          <a:p>
            <a:pPr algn="just"/>
            <a:r>
              <a:rPr lang="es-ES_tradnl" sz="1200" b="1" dirty="0">
                <a:solidFill>
                  <a:schemeClr val="tx1"/>
                </a:solidFill>
                <a:latin typeface="Segoe UI Light"/>
                <a:cs typeface="Segoe UI Light"/>
              </a:rPr>
              <a:t>Procesos Estratégicos</a:t>
            </a:r>
          </a:p>
          <a:p>
            <a:pPr algn="just"/>
            <a:endParaRPr lang="es-ES_tradnl" sz="1200" b="1" dirty="0">
              <a:solidFill>
                <a:schemeClr val="tx1"/>
              </a:solidFill>
              <a:latin typeface="Segoe UI Light"/>
              <a:cs typeface="Segoe UI Light"/>
            </a:endParaRPr>
          </a:p>
          <a:p>
            <a:pPr marL="285750" indent="-285750" algn="just">
              <a:buFont typeface="Arial" pitchFamily="34" charset="0"/>
              <a:buChar char="•"/>
            </a:pPr>
            <a:r>
              <a:rPr lang="es-ES_tradnl" sz="1200" dirty="0">
                <a:solidFill>
                  <a:schemeClr val="tx1"/>
                </a:solidFill>
                <a:latin typeface="Segoe UI Light"/>
                <a:cs typeface="Segoe UI Light"/>
              </a:rPr>
              <a:t>Planeación integral de la salud</a:t>
            </a:r>
          </a:p>
          <a:p>
            <a:pPr marL="285750" indent="-285750" algn="just">
              <a:buFont typeface="Arial" pitchFamily="34" charset="0"/>
              <a:buChar char="•"/>
            </a:pPr>
            <a:r>
              <a:rPr lang="es-ES_tradnl" sz="1200" dirty="0">
                <a:solidFill>
                  <a:schemeClr val="tx1"/>
                </a:solidFill>
                <a:latin typeface="Segoe UI Light"/>
                <a:cs typeface="Segoe UI Light"/>
              </a:rPr>
              <a:t>Coordinación Intersectorial </a:t>
            </a:r>
          </a:p>
          <a:p>
            <a:pPr marL="285750" indent="-285750" algn="just">
              <a:buFont typeface="Arial" pitchFamily="34" charset="0"/>
              <a:buChar char="•"/>
            </a:pPr>
            <a:r>
              <a:rPr lang="es-ES_tradnl" sz="1200" dirty="0">
                <a:solidFill>
                  <a:schemeClr val="tx1"/>
                </a:solidFill>
                <a:latin typeface="Segoe UI Light"/>
                <a:cs typeface="Segoe UI Light"/>
              </a:rPr>
              <a:t>Desarrollo  de capacidades</a:t>
            </a:r>
          </a:p>
          <a:p>
            <a:pPr marL="285750" indent="-285750" algn="just">
              <a:buFont typeface="Arial" pitchFamily="34" charset="0"/>
              <a:buChar char="•"/>
            </a:pPr>
            <a:r>
              <a:rPr lang="es-ES_tradnl" sz="1200" dirty="0">
                <a:solidFill>
                  <a:schemeClr val="tx1"/>
                </a:solidFill>
                <a:latin typeface="Segoe UI Light"/>
                <a:cs typeface="Segoe UI Light"/>
              </a:rPr>
              <a:t>Participación social </a:t>
            </a:r>
          </a:p>
          <a:p>
            <a:pPr marL="285750" indent="-285750" algn="just">
              <a:buFont typeface="Arial" pitchFamily="34" charset="0"/>
              <a:buChar char="•"/>
            </a:pPr>
            <a:r>
              <a:rPr lang="es-ES_tradnl" sz="1200" dirty="0">
                <a:solidFill>
                  <a:schemeClr val="tx1"/>
                </a:solidFill>
                <a:latin typeface="Segoe UI Light"/>
                <a:cs typeface="Segoe UI Light"/>
              </a:rPr>
              <a:t>Gestión del conocimiento </a:t>
            </a:r>
          </a:p>
          <a:p>
            <a:pPr marL="285750" indent="-285750" algn="just">
              <a:buFont typeface="Arial" pitchFamily="34" charset="0"/>
              <a:buChar char="•"/>
            </a:pPr>
            <a:endParaRPr lang="es-ES_tradnl" sz="1200" dirty="0">
              <a:solidFill>
                <a:schemeClr val="tx1"/>
              </a:solidFill>
              <a:latin typeface="Segoe UI Light"/>
              <a:cs typeface="Segoe UI Light"/>
            </a:endParaRPr>
          </a:p>
          <a:p>
            <a:pPr algn="just"/>
            <a:r>
              <a:rPr lang="es-ES_tradnl" sz="1200" b="1" dirty="0">
                <a:solidFill>
                  <a:schemeClr val="tx1"/>
                </a:solidFill>
                <a:latin typeface="Segoe UI Light"/>
                <a:cs typeface="Segoe UI Light"/>
              </a:rPr>
              <a:t>Procesos  de apoyo</a:t>
            </a:r>
          </a:p>
          <a:p>
            <a:pPr algn="just"/>
            <a:endParaRPr lang="es-ES_tradnl" sz="1200" dirty="0">
              <a:solidFill>
                <a:schemeClr val="tx1"/>
              </a:solidFill>
              <a:latin typeface="Segoe UI Light"/>
              <a:cs typeface="Segoe UI Light"/>
            </a:endParaRPr>
          </a:p>
          <a:p>
            <a:pPr marL="285750" indent="-285750" algn="just">
              <a:buFont typeface="Arial" pitchFamily="34" charset="0"/>
              <a:buChar char="•"/>
            </a:pPr>
            <a:r>
              <a:rPr lang="es-ES_tradnl" sz="1200" dirty="0">
                <a:solidFill>
                  <a:schemeClr val="tx1"/>
                </a:solidFill>
                <a:latin typeface="Segoe UI Light"/>
                <a:cs typeface="Segoe UI Light"/>
              </a:rPr>
              <a:t>Gestión administrativa y financiera</a:t>
            </a:r>
          </a:p>
          <a:p>
            <a:pPr marL="285750" indent="-285750" algn="just">
              <a:buFont typeface="Arial" pitchFamily="34" charset="0"/>
              <a:buChar char="•"/>
            </a:pPr>
            <a:r>
              <a:rPr lang="es-ES_tradnl" sz="1200" dirty="0">
                <a:solidFill>
                  <a:schemeClr val="tx1"/>
                </a:solidFill>
                <a:latin typeface="Segoe UI Light"/>
                <a:cs typeface="Segoe UI Light"/>
              </a:rPr>
              <a:t>Gestión del talento humano</a:t>
            </a:r>
          </a:p>
          <a:p>
            <a:pPr marL="285750" indent="-285750" algn="just">
              <a:buFont typeface="Arial" pitchFamily="34" charset="0"/>
              <a:buChar char="•"/>
            </a:pPr>
            <a:r>
              <a:rPr lang="es-ES_tradnl" sz="1200" dirty="0">
                <a:solidFill>
                  <a:schemeClr val="tx1"/>
                </a:solidFill>
                <a:latin typeface="Segoe UI Light"/>
                <a:cs typeface="Segoe UI Light"/>
              </a:rPr>
              <a:t>Gestión de insumos en salud pública  </a:t>
            </a:r>
          </a:p>
          <a:p>
            <a:pPr algn="ctr"/>
            <a:endParaRPr lang="es-CO" sz="1200" dirty="0"/>
          </a:p>
        </p:txBody>
      </p:sp>
      <p:sp>
        <p:nvSpPr>
          <p:cNvPr id="9" name="Llamada rectangular 26">
            <a:extLst>
              <a:ext uri="{FF2B5EF4-FFF2-40B4-BE49-F238E27FC236}">
                <a16:creationId xmlns:a16="http://schemas.microsoft.com/office/drawing/2014/main" id="{47F0417F-3B2E-4D32-AB73-CD0B932EB3D1}"/>
              </a:ext>
            </a:extLst>
          </p:cNvPr>
          <p:cNvSpPr/>
          <p:nvPr/>
        </p:nvSpPr>
        <p:spPr>
          <a:xfrm rot="16200000" flipV="1">
            <a:off x="5603530" y="2375445"/>
            <a:ext cx="3417083" cy="2944480"/>
          </a:xfrm>
          <a:prstGeom prst="wedgeRectCallout">
            <a:avLst>
              <a:gd name="adj1" fmla="val 22059"/>
              <a:gd name="adj2" fmla="val 63647"/>
            </a:avLst>
          </a:prstGeom>
          <a:solidFill>
            <a:schemeClr val="bg1">
              <a:alpha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71450" indent="-171450" algn="just">
              <a:buFont typeface="Arial" panose="020B0604020202020204" pitchFamily="34" charset="0"/>
              <a:buChar char="•"/>
            </a:pPr>
            <a:r>
              <a:rPr lang="es-CO" sz="1000" u="sng" dirty="0">
                <a:solidFill>
                  <a:schemeClr val="tx1"/>
                </a:solidFill>
                <a:latin typeface="Segoe UI Light" panose="020B0502040204020203" pitchFamily="34" charset="0"/>
              </a:rPr>
              <a:t>Información y educación  para la participación social en los servicios de salud materno perinatal:</a:t>
            </a:r>
            <a:endParaRPr lang="es-CO" sz="1000" dirty="0">
              <a:solidFill>
                <a:schemeClr val="tx1"/>
              </a:solidFill>
              <a:latin typeface="Segoe UI Light" panose="020B0502040204020203" pitchFamily="34" charset="0"/>
            </a:endParaRPr>
          </a:p>
          <a:p>
            <a:pPr marL="171450" indent="-171450" algn="just">
              <a:buFont typeface="Arial" panose="020B0604020202020204" pitchFamily="34" charset="0"/>
              <a:buChar char="•"/>
            </a:pPr>
            <a:r>
              <a:rPr lang="es-CO" sz="1000" u="sng" dirty="0">
                <a:solidFill>
                  <a:schemeClr val="tx1"/>
                </a:solidFill>
                <a:latin typeface="Segoe UI Light" panose="020B0502040204020203" pitchFamily="34" charset="0"/>
              </a:rPr>
              <a:t>Vigilancia en salud pública comunitaria</a:t>
            </a:r>
          </a:p>
          <a:p>
            <a:pPr algn="just"/>
            <a:endParaRPr lang="es-CO" sz="1000" dirty="0">
              <a:solidFill>
                <a:schemeClr val="tx1"/>
              </a:solidFill>
              <a:latin typeface="Segoe UI Light" panose="020B0502040204020203" pitchFamily="34" charset="0"/>
            </a:endParaRPr>
          </a:p>
          <a:p>
            <a:pPr marL="171450" indent="-171450" algn="just">
              <a:buFont typeface="Arial" panose="020B0604020202020204" pitchFamily="34" charset="0"/>
              <a:buChar char="•"/>
            </a:pPr>
            <a:r>
              <a:rPr lang="es-CO" sz="1000" u="sng" dirty="0">
                <a:solidFill>
                  <a:schemeClr val="tx1"/>
                </a:solidFill>
                <a:latin typeface="Segoe UI Light" panose="020B0502040204020203" pitchFamily="34" charset="0"/>
              </a:rPr>
              <a:t>Información en salud que promueva los derechos  sexuales y reproductivos</a:t>
            </a:r>
            <a:r>
              <a:rPr lang="es-CO" sz="1000" dirty="0">
                <a:solidFill>
                  <a:schemeClr val="tx1"/>
                </a:solidFill>
                <a:latin typeface="Segoe UI Light" panose="020B0502040204020203" pitchFamily="34" charset="0"/>
              </a:rPr>
              <a:t>:.</a:t>
            </a:r>
          </a:p>
          <a:p>
            <a:pPr marL="171450" indent="-171450" algn="just">
              <a:buFont typeface="Arial" panose="020B0604020202020204" pitchFamily="34" charset="0"/>
              <a:buChar char="•"/>
            </a:pPr>
            <a:endParaRPr lang="es-CO" sz="1000" dirty="0">
              <a:solidFill>
                <a:schemeClr val="tx1"/>
              </a:solidFill>
              <a:latin typeface="Segoe UI Light" panose="020B0502040204020203" pitchFamily="34" charset="0"/>
            </a:endParaRPr>
          </a:p>
          <a:p>
            <a:pPr marL="171450" indent="-171450" algn="just">
              <a:buFont typeface="Arial" panose="020B0604020202020204" pitchFamily="34" charset="0"/>
              <a:buChar char="•"/>
            </a:pPr>
            <a:r>
              <a:rPr lang="es-CO" sz="1000" u="sng" dirty="0">
                <a:solidFill>
                  <a:schemeClr val="tx1"/>
                </a:solidFill>
                <a:latin typeface="Segoe UI Light" panose="020B0502040204020203" pitchFamily="34" charset="0"/>
              </a:rPr>
              <a:t>Articulación intersectorial</a:t>
            </a:r>
            <a:endParaRPr lang="es-CO" sz="1000" dirty="0">
              <a:solidFill>
                <a:schemeClr val="tx1"/>
              </a:solidFill>
              <a:latin typeface="Segoe UI Light" panose="020B0502040204020203" pitchFamily="34" charset="0"/>
            </a:endParaRPr>
          </a:p>
          <a:p>
            <a:pPr marL="171450" indent="-171450" algn="just">
              <a:buFont typeface="Arial" panose="020B0604020202020204" pitchFamily="34" charset="0"/>
              <a:buChar char="•"/>
            </a:pPr>
            <a:r>
              <a:rPr lang="es-CO" sz="1000" u="sng" dirty="0">
                <a:solidFill>
                  <a:schemeClr val="tx1"/>
                </a:solidFill>
                <a:latin typeface="Segoe UI Light" panose="020B0502040204020203" pitchFamily="34" charset="0"/>
              </a:rPr>
              <a:t>Educación y comunicación </a:t>
            </a:r>
            <a:r>
              <a:rPr lang="es-CO" sz="1000" dirty="0">
                <a:solidFill>
                  <a:schemeClr val="tx1"/>
                </a:solidFill>
                <a:latin typeface="Segoe UI Light" panose="020B0502040204020203" pitchFamily="34" charset="0"/>
              </a:rPr>
              <a:t> en salud para el ejercicio de una sexualidad libre, placentera y autónoma, sin discriminación o violencia y la superación de las barreras de acceso a servicios de salud.</a:t>
            </a:r>
          </a:p>
          <a:p>
            <a:pPr algn="just"/>
            <a:r>
              <a:rPr lang="es-CO" sz="1000" dirty="0">
                <a:solidFill>
                  <a:schemeClr val="tx1"/>
                </a:solidFill>
                <a:latin typeface="Segoe UI Light" panose="020B0502040204020203" pitchFamily="34" charset="0"/>
              </a:rPr>
              <a:t> </a:t>
            </a:r>
          </a:p>
          <a:p>
            <a:pPr marL="171450" indent="-171450" algn="just">
              <a:buFont typeface="Arial" panose="020B0604020202020204" pitchFamily="34" charset="0"/>
              <a:buChar char="•"/>
            </a:pPr>
            <a:r>
              <a:rPr lang="es-CO" sz="1000" dirty="0">
                <a:solidFill>
                  <a:schemeClr val="tx1"/>
                </a:solidFill>
                <a:latin typeface="Segoe UI Light" panose="020B0502040204020203" pitchFamily="34" charset="0"/>
              </a:rPr>
              <a:t>Control de Factores de Riesgo del medio ambiente y control integrado de vectores</a:t>
            </a:r>
          </a:p>
          <a:p>
            <a:pPr algn="ctr"/>
            <a:endParaRPr lang="es-CO" dirty="0"/>
          </a:p>
        </p:txBody>
      </p:sp>
      <p:sp>
        <p:nvSpPr>
          <p:cNvPr id="11" name="Llamada rectangular 3">
            <a:extLst>
              <a:ext uri="{FF2B5EF4-FFF2-40B4-BE49-F238E27FC236}">
                <a16:creationId xmlns:a16="http://schemas.microsoft.com/office/drawing/2014/main" id="{15C2DA07-1C86-47AE-820A-185254F89E47}"/>
              </a:ext>
            </a:extLst>
          </p:cNvPr>
          <p:cNvSpPr/>
          <p:nvPr/>
        </p:nvSpPr>
        <p:spPr>
          <a:xfrm rot="5400000">
            <a:off x="4791792" y="2676838"/>
            <a:ext cx="5040559" cy="2944481"/>
          </a:xfrm>
          <a:prstGeom prst="wedgeRectCallout">
            <a:avLst>
              <a:gd name="adj1" fmla="val -2189"/>
              <a:gd name="adj2" fmla="val 67832"/>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s-ES" sz="1200" b="1" dirty="0">
                <a:solidFill>
                  <a:schemeClr val="tx1"/>
                </a:solidFill>
                <a:latin typeface="Segoe UI Light"/>
                <a:cs typeface="Segoe UI Light"/>
              </a:rPr>
              <a:t>Atención comunitaria de la gestante</a:t>
            </a:r>
          </a:p>
          <a:p>
            <a:pPr marL="285750" indent="-285750">
              <a:buFont typeface="Arial" panose="020B0604020202020204" pitchFamily="34" charset="0"/>
              <a:buChar char="•"/>
            </a:pPr>
            <a:endParaRPr lang="es-CO" sz="1200" dirty="0">
              <a:solidFill>
                <a:schemeClr val="tx1"/>
              </a:solidFill>
              <a:latin typeface="Segoe UI Light"/>
              <a:cs typeface="Segoe UI Light"/>
            </a:endParaRPr>
          </a:p>
          <a:p>
            <a:pPr marL="285750" indent="-285750">
              <a:buFont typeface="Arial" panose="020B0604020202020204" pitchFamily="34" charset="0"/>
              <a:buChar char="•"/>
            </a:pPr>
            <a:r>
              <a:rPr lang="es-CO" sz="1200" dirty="0">
                <a:solidFill>
                  <a:schemeClr val="tx1"/>
                </a:solidFill>
                <a:latin typeface="Segoe UI Light"/>
                <a:cs typeface="Segoe UI Light"/>
              </a:rPr>
              <a:t>Conformación y fortalecimiento de redes sociales comunitarias, sectoriales e intersectoriales para la promoción de equidad de género, la autonomía reproductiva y la detección y atención de alteraciones del embarazo </a:t>
            </a:r>
          </a:p>
          <a:p>
            <a:pPr marL="285750" indent="-285750">
              <a:buFont typeface="Arial" panose="020B0604020202020204" pitchFamily="34" charset="0"/>
              <a:buChar char="•"/>
            </a:pPr>
            <a:r>
              <a:rPr lang="es-CO" sz="1200" dirty="0">
                <a:solidFill>
                  <a:schemeClr val="tx1"/>
                </a:solidFill>
                <a:latin typeface="Segoe UI Light"/>
                <a:cs typeface="Segoe UI Light"/>
              </a:rPr>
              <a:t>Brindar educación a los agentes comunitarios en relación a la identificación de signos de alarma durante el embarazo y canalización efectiva por urgencias con pertinencia cultural. </a:t>
            </a:r>
          </a:p>
          <a:p>
            <a:pPr marL="285750" indent="-285750">
              <a:buFont typeface="Arial" panose="020B0604020202020204" pitchFamily="34" charset="0"/>
              <a:buChar char="•"/>
            </a:pPr>
            <a:r>
              <a:rPr lang="es-ES" sz="1200" dirty="0">
                <a:solidFill>
                  <a:schemeClr val="tx1"/>
                </a:solidFill>
                <a:latin typeface="Segoe UI Light"/>
                <a:cs typeface="Segoe UI Light"/>
              </a:rPr>
              <a:t>Canalización y seguimiento comunitario efectivo a servicios de salud sexual y reproductiva a través de estrategias como Mujeres, individuos, familias y comunidad (MIFC)</a:t>
            </a:r>
          </a:p>
          <a:p>
            <a:pPr marL="285750" indent="-285750">
              <a:buFont typeface="Arial" panose="020B0604020202020204" pitchFamily="34" charset="0"/>
              <a:buChar char="•"/>
            </a:pPr>
            <a:r>
              <a:rPr lang="es-ES" sz="1200" dirty="0">
                <a:solidFill>
                  <a:schemeClr val="tx1"/>
                </a:solidFill>
                <a:latin typeface="Segoe UI Light"/>
                <a:cs typeface="Segoe UI Light"/>
              </a:rPr>
              <a:t>Acciones afirmativas frente a la mujer y la gestante en el ámbito comunitario</a:t>
            </a:r>
          </a:p>
          <a:p>
            <a:pPr marL="285750" indent="-285750">
              <a:buFont typeface="Arial" panose="020B0604020202020204" pitchFamily="34" charset="0"/>
              <a:buChar char="•"/>
            </a:pPr>
            <a:r>
              <a:rPr lang="es-ES" sz="1200" dirty="0">
                <a:solidFill>
                  <a:schemeClr val="tx1"/>
                </a:solidFill>
                <a:latin typeface="Segoe UI Light"/>
                <a:cs typeface="Segoe UI Light"/>
              </a:rPr>
              <a:t>Sistema de detección comunitaria de alto riesgo materno perinatal. </a:t>
            </a:r>
          </a:p>
          <a:p>
            <a:pPr marL="285750" indent="-285750">
              <a:buFont typeface="Arial" panose="020B0604020202020204" pitchFamily="34" charset="0"/>
              <a:buChar char="•"/>
            </a:pPr>
            <a:r>
              <a:rPr lang="es-CO" sz="1200" dirty="0">
                <a:solidFill>
                  <a:schemeClr val="tx1"/>
                </a:solidFill>
                <a:latin typeface="Segoe UI Light"/>
                <a:cs typeface="Segoe UI Light"/>
              </a:rPr>
              <a:t>Control de Factores de Riesgo del medio ambiente y control integrado de vectores</a:t>
            </a:r>
          </a:p>
          <a:p>
            <a:pPr algn="ctr"/>
            <a:endParaRPr lang="es-CO" dirty="0"/>
          </a:p>
        </p:txBody>
      </p:sp>
      <p:sp>
        <p:nvSpPr>
          <p:cNvPr id="14" name="Llamada rectangular 5">
            <a:extLst>
              <a:ext uri="{FF2B5EF4-FFF2-40B4-BE49-F238E27FC236}">
                <a16:creationId xmlns:a16="http://schemas.microsoft.com/office/drawing/2014/main" id="{0DABDDC0-57F5-48DD-AD06-663ED37DADFC}"/>
              </a:ext>
            </a:extLst>
          </p:cNvPr>
          <p:cNvSpPr/>
          <p:nvPr/>
        </p:nvSpPr>
        <p:spPr>
          <a:xfrm rot="16200000">
            <a:off x="-718530" y="2707566"/>
            <a:ext cx="4680524" cy="2801839"/>
          </a:xfrm>
          <a:prstGeom prst="wedgeRectCallout">
            <a:avLst>
              <a:gd name="adj1" fmla="val 10751"/>
              <a:gd name="adj2" fmla="val 8201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1200" dirty="0">
                <a:solidFill>
                  <a:schemeClr val="tx1"/>
                </a:solidFill>
              </a:rPr>
              <a:t>Fortalecer los procesos de información, educación y comunicación sobre la salud sexual integral, orientados a promover el reconocimiento de la sexualidad como condición humana, y que permitan el abordaje y respuestas con acciones que contribuyan a garantizar el ejercicio de los derechos sexuales y reproductivos, el bienestar y la calidad de vida.</a:t>
            </a:r>
          </a:p>
          <a:p>
            <a:pPr algn="ctr"/>
            <a:r>
              <a:rPr lang="es-CO" sz="1200" dirty="0">
                <a:solidFill>
                  <a:schemeClr val="tx1"/>
                </a:solidFill>
              </a:rPr>
              <a:t>Educar para la construcción de relaciones equitativas y solidarias entre géneros</a:t>
            </a:r>
          </a:p>
          <a:p>
            <a:pPr algn="ctr"/>
            <a:r>
              <a:rPr lang="es-CO" sz="1200" dirty="0">
                <a:solidFill>
                  <a:schemeClr val="tx1"/>
                </a:solidFill>
              </a:rPr>
              <a:t>Brindar asesoría en anticoncepción y fomentar la doble protección </a:t>
            </a:r>
          </a:p>
          <a:p>
            <a:pPr algn="ctr"/>
            <a:r>
              <a:rPr lang="es-CO" sz="1200" dirty="0">
                <a:solidFill>
                  <a:schemeClr val="tx1"/>
                </a:solidFill>
              </a:rPr>
              <a:t>Identificación en el hogar de signos de alarma y canalización a los servicios correspondientes </a:t>
            </a:r>
          </a:p>
          <a:p>
            <a:pPr algn="ctr"/>
            <a:r>
              <a:rPr lang="es-CO" sz="1200" dirty="0">
                <a:solidFill>
                  <a:schemeClr val="tx1"/>
                </a:solidFill>
              </a:rPr>
              <a:t>Fortalecimiento de redes sociales  comunitarias, sectoriales e intersectoriales para la promoción de equidad de género, la autonomía reproductiva y la detección y atención de alteraciones del embarazo.</a:t>
            </a:r>
          </a:p>
          <a:p>
            <a:pPr algn="ctr"/>
            <a:r>
              <a:rPr lang="es-CO" sz="1200" dirty="0">
                <a:solidFill>
                  <a:schemeClr val="tx1"/>
                </a:solidFill>
              </a:rPr>
              <a:t>Control de Factores de Riesgo del medio ambiente y control integrado de vectores </a:t>
            </a:r>
          </a:p>
        </p:txBody>
      </p:sp>
    </p:spTree>
    <p:extLst>
      <p:ext uri="{BB962C8B-B14F-4D97-AF65-F5344CB8AC3E}">
        <p14:creationId xmlns:p14="http://schemas.microsoft.com/office/powerpoint/2010/main" val="203516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7384"/>
            <a:ext cx="8357291" cy="6858000"/>
          </a:xfrm>
          <a:prstGeom prst="rect">
            <a:avLst/>
          </a:prstGeom>
        </p:spPr>
      </p:pic>
    </p:spTree>
    <p:extLst>
      <p:ext uri="{BB962C8B-B14F-4D97-AF65-F5344CB8AC3E}">
        <p14:creationId xmlns:p14="http://schemas.microsoft.com/office/powerpoint/2010/main" val="201332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2900" y="1268760"/>
            <a:ext cx="8458200" cy="1222375"/>
          </a:xfrm>
        </p:spPr>
        <p:txBody>
          <a:bodyPr>
            <a:normAutofit/>
          </a:bodyPr>
          <a:lstStyle/>
          <a:p>
            <a:pPr algn="ctr"/>
            <a:r>
              <a:rPr lang="es-CO" sz="4400" dirty="0"/>
              <a:t>PRESENTACION</a:t>
            </a:r>
          </a:p>
        </p:txBody>
      </p:sp>
      <p:sp>
        <p:nvSpPr>
          <p:cNvPr id="3" name="2 Subtítulo"/>
          <p:cNvSpPr>
            <a:spLocks noGrp="1"/>
          </p:cNvSpPr>
          <p:nvPr>
            <p:ph type="subTitle" idx="1"/>
          </p:nvPr>
        </p:nvSpPr>
        <p:spPr>
          <a:xfrm>
            <a:off x="670012" y="2348880"/>
            <a:ext cx="8150460" cy="1872208"/>
          </a:xfrm>
        </p:spPr>
        <p:txBody>
          <a:bodyPr>
            <a:noAutofit/>
          </a:bodyPr>
          <a:lstStyle/>
          <a:p>
            <a:pPr algn="ctr"/>
            <a:r>
              <a:rPr lang="es-CO" sz="2000" dirty="0"/>
              <a:t>NOMBRE</a:t>
            </a:r>
          </a:p>
          <a:p>
            <a:pPr algn="ctr"/>
            <a:r>
              <a:rPr lang="es-CO" sz="2000" dirty="0"/>
              <a:t>MUNICIPIO Y ENTIDAD </a:t>
            </a:r>
          </a:p>
          <a:p>
            <a:pPr algn="ctr"/>
            <a:r>
              <a:rPr lang="es-CO" sz="2000" dirty="0"/>
              <a:t>PROFESION O CARGO</a:t>
            </a:r>
          </a:p>
          <a:p>
            <a:pPr algn="ctr"/>
            <a:r>
              <a:rPr lang="es-CO" sz="2000" dirty="0"/>
              <a:t>FUNCIONES QUE DESEMPEÑA</a:t>
            </a:r>
          </a:p>
          <a:p>
            <a:pPr algn="ctr"/>
            <a:r>
              <a:rPr lang="es-CO" sz="2000" dirty="0"/>
              <a:t>EXPECTATIVAS DE LA CAPACITACION</a:t>
            </a:r>
          </a:p>
        </p:txBody>
      </p:sp>
    </p:spTree>
    <p:extLst>
      <p:ext uri="{BB962C8B-B14F-4D97-AF65-F5344CB8AC3E}">
        <p14:creationId xmlns:p14="http://schemas.microsoft.com/office/powerpoint/2010/main" val="134113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226" y="0"/>
            <a:ext cx="5621547" cy="6858000"/>
          </a:xfrm>
          <a:prstGeom prst="rect">
            <a:avLst/>
          </a:prstGeom>
        </p:spPr>
      </p:pic>
    </p:spTree>
    <p:extLst>
      <p:ext uri="{BB962C8B-B14F-4D97-AF65-F5344CB8AC3E}">
        <p14:creationId xmlns:p14="http://schemas.microsoft.com/office/powerpoint/2010/main" val="75989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NORMAS  TECNICAS  Atención DEL PARTO Y ATENCION DEL RECIEN NACIDO</a:t>
            </a:r>
            <a:br>
              <a:rPr lang="es-CO" sz="1800" dirty="0"/>
            </a:br>
            <a:r>
              <a:rPr lang="es-CO" sz="1800" dirty="0"/>
              <a:t>RUTA DE ATENCION MATERNO PERINATAL</a:t>
            </a:r>
          </a:p>
        </p:txBody>
      </p:sp>
      <p:sp>
        <p:nvSpPr>
          <p:cNvPr id="5" name="3 Título"/>
          <p:cNvSpPr txBox="1">
            <a:spLocks/>
          </p:cNvSpPr>
          <p:nvPr/>
        </p:nvSpPr>
        <p:spPr>
          <a:xfrm>
            <a:off x="176009" y="980728"/>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520787"/>
            <a:ext cx="8886825" cy="503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677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792088"/>
          </a:xfrm>
        </p:spPr>
        <p:txBody>
          <a:bodyPr>
            <a:noAutofit/>
          </a:bodyPr>
          <a:lstStyle/>
          <a:p>
            <a:pPr algn="ctr"/>
            <a:r>
              <a:rPr lang="es-CO" sz="1800" dirty="0"/>
              <a:t>NORMA TECNICA Atención en Planificación Familiar a hombres y mujeres</a:t>
            </a:r>
            <a:br>
              <a:rPr lang="es-CO" sz="1800" dirty="0"/>
            </a:br>
            <a:r>
              <a:rPr lang="es-CO" sz="1800" dirty="0"/>
              <a:t>ACTUALIZADA POR Resolución 1973 de 2008 Y Resolución 769 de 2008</a:t>
            </a:r>
            <a:br>
              <a:rPr lang="es-CO" sz="1800" dirty="0"/>
            </a:br>
            <a:endParaRPr lang="es-CO" sz="1800" dirty="0"/>
          </a:p>
        </p:txBody>
      </p:sp>
      <p:sp>
        <p:nvSpPr>
          <p:cNvPr id="5" name="3 Título"/>
          <p:cNvSpPr txBox="1">
            <a:spLocks/>
          </p:cNvSpPr>
          <p:nvPr/>
        </p:nvSpPr>
        <p:spPr>
          <a:xfrm>
            <a:off x="277332" y="1040573"/>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6" name="5 CuadroTexto"/>
          <p:cNvSpPr txBox="1"/>
          <p:nvPr/>
        </p:nvSpPr>
        <p:spPr>
          <a:xfrm>
            <a:off x="251520" y="1859340"/>
            <a:ext cx="8637014"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1. Justificación</a:t>
            </a:r>
            <a:endParaRPr lang="es-CO" sz="1600" dirty="0">
              <a:latin typeface="Arial" panose="020B0604020202020204" pitchFamily="34" charset="0"/>
              <a:cs typeface="Arial" panose="020B0604020202020204" pitchFamily="34" charset="0"/>
            </a:endParaRPr>
          </a:p>
        </p:txBody>
      </p:sp>
      <p:sp>
        <p:nvSpPr>
          <p:cNvPr id="9" name="8 CuadroTexto"/>
          <p:cNvSpPr txBox="1"/>
          <p:nvPr/>
        </p:nvSpPr>
        <p:spPr>
          <a:xfrm>
            <a:off x="251520" y="5949280"/>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4. Definición</a:t>
            </a:r>
          </a:p>
        </p:txBody>
      </p:sp>
      <p:sp>
        <p:nvSpPr>
          <p:cNvPr id="8" name="7 CuadroTexto"/>
          <p:cNvSpPr txBox="1"/>
          <p:nvPr/>
        </p:nvSpPr>
        <p:spPr>
          <a:xfrm>
            <a:off x="251520" y="2492896"/>
            <a:ext cx="8637014" cy="1815882"/>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2. Objetivos</a:t>
            </a:r>
          </a:p>
          <a:p>
            <a:pPr algn="just"/>
            <a:r>
              <a:rPr lang="es-CO" sz="1600" dirty="0">
                <a:latin typeface="Arial" panose="020B0604020202020204" pitchFamily="34" charset="0"/>
                <a:cs typeface="Arial" panose="020B0604020202020204" pitchFamily="34" charset="0"/>
              </a:rPr>
              <a:t>Ofrecer a hombres, mujeres y parejas en edad fértil la información, educación y opciones anticonceptivas apropiadas para una elección y uso informado del método que más se ajuste a sus necesidades y preferencias, contribuyendo a la disminución de gestaciones no deseadas, mortalidad materna y demás complicaciones.</a:t>
            </a:r>
          </a:p>
          <a:p>
            <a:pPr algn="just"/>
            <a:r>
              <a:rPr lang="es-CO" sz="1600" dirty="0">
                <a:latin typeface="Arial" panose="020B0604020202020204" pitchFamily="34" charset="0"/>
                <a:cs typeface="Arial" panose="020B0604020202020204" pitchFamily="34" charset="0"/>
              </a:rPr>
              <a:t>Dar una respuesta apropiada a hombres y mujeres a sus derechos reproductivos, y en</a:t>
            </a:r>
          </a:p>
          <a:p>
            <a:pPr algn="just"/>
            <a:r>
              <a:rPr lang="es-CO" sz="1600" dirty="0">
                <a:latin typeface="Arial" panose="020B0604020202020204" pitchFamily="34" charset="0"/>
                <a:cs typeface="Arial" panose="020B0604020202020204" pitchFamily="34" charset="0"/>
              </a:rPr>
              <a:t>consecuencia, aportar a una mejor calidad de vida.</a:t>
            </a:r>
          </a:p>
        </p:txBody>
      </p:sp>
      <p:sp>
        <p:nvSpPr>
          <p:cNvPr id="10" name="9 CuadroTexto"/>
          <p:cNvSpPr txBox="1"/>
          <p:nvPr/>
        </p:nvSpPr>
        <p:spPr>
          <a:xfrm>
            <a:off x="251520" y="4509120"/>
            <a:ext cx="8458200" cy="1323439"/>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3. Población beneficiaria</a:t>
            </a:r>
          </a:p>
          <a:p>
            <a:pPr algn="just"/>
            <a:r>
              <a:rPr lang="es-CO" sz="1600" dirty="0">
                <a:latin typeface="Arial" panose="020B0604020202020204" pitchFamily="34" charset="0"/>
                <a:cs typeface="Arial" panose="020B0604020202020204" pitchFamily="34" charset="0"/>
              </a:rPr>
              <a:t>Los (las) beneficiarios(as) de esta norma son todos los hombres y mujeres en edad fértil afiliados a los regímenes contributivo y subsidiado. Esta norma podrá servir de marco de referencia y aplicación de métodos de planificación para aquellos proveedores que dispensen atención a la población no asegurada</a:t>
            </a:r>
          </a:p>
        </p:txBody>
      </p:sp>
    </p:spTree>
    <p:extLst>
      <p:ext uri="{BB962C8B-B14F-4D97-AF65-F5344CB8AC3E}">
        <p14:creationId xmlns:p14="http://schemas.microsoft.com/office/powerpoint/2010/main" val="146072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792088"/>
          </a:xfrm>
        </p:spPr>
        <p:txBody>
          <a:bodyPr>
            <a:noAutofit/>
          </a:bodyPr>
          <a:lstStyle/>
          <a:p>
            <a:pPr algn="ctr"/>
            <a:r>
              <a:rPr lang="es-CO" sz="1800" dirty="0"/>
              <a:t>NORMA TECNICA Atención en Planificación Familiar a hombres y mujeres</a:t>
            </a:r>
            <a:br>
              <a:rPr lang="es-CO" sz="1800" dirty="0"/>
            </a:br>
            <a:r>
              <a:rPr lang="es-CO" sz="1800" dirty="0"/>
              <a:t>ACTUALIZADA por la Resolución 769 de 2008 y POR la Resolución 1973 de 2008</a:t>
            </a:r>
            <a:br>
              <a:rPr lang="es-CO" sz="1800" dirty="0"/>
            </a:br>
            <a:endParaRPr lang="es-CO" sz="1800" dirty="0"/>
          </a:p>
        </p:txBody>
      </p:sp>
      <p:sp>
        <p:nvSpPr>
          <p:cNvPr id="5" name="3 Título"/>
          <p:cNvSpPr txBox="1">
            <a:spLocks/>
          </p:cNvSpPr>
          <p:nvPr/>
        </p:nvSpPr>
        <p:spPr>
          <a:xfrm>
            <a:off x="277332" y="1040573"/>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6" name="5 CuadroTexto"/>
          <p:cNvSpPr txBox="1"/>
          <p:nvPr/>
        </p:nvSpPr>
        <p:spPr>
          <a:xfrm>
            <a:off x="277332" y="1580633"/>
            <a:ext cx="8637014" cy="2062103"/>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 la atención</a:t>
            </a:r>
          </a:p>
          <a:p>
            <a:pPr algn="just"/>
            <a:r>
              <a:rPr lang="es-CO" sz="1600" dirty="0">
                <a:latin typeface="Arial" panose="020B0604020202020204" pitchFamily="34" charset="0"/>
                <a:cs typeface="Arial" panose="020B0604020202020204" pitchFamily="34" charset="0"/>
              </a:rPr>
              <a:t>5.1 Consulta de planificación familiar (Modificada por la Resolución 1973 de 2008)</a:t>
            </a:r>
          </a:p>
          <a:p>
            <a:pPr algn="just"/>
            <a:r>
              <a:rPr lang="es-CO" sz="1600" dirty="0">
                <a:latin typeface="Arial" panose="020B0604020202020204" pitchFamily="34" charset="0"/>
                <a:cs typeface="Arial" panose="020B0604020202020204" pitchFamily="34" charset="0"/>
              </a:rPr>
              <a:t>5.2. Elección y suministro de métodos de planificación familiar</a:t>
            </a:r>
          </a:p>
          <a:p>
            <a:pPr algn="just"/>
            <a:r>
              <a:rPr lang="es-CO" sz="1600" dirty="0">
                <a:latin typeface="Arial" panose="020B0604020202020204" pitchFamily="34" charset="0"/>
                <a:cs typeface="Arial" panose="020B0604020202020204" pitchFamily="34" charset="0"/>
              </a:rPr>
              <a:t>5.3. Métodos de planificación familiar</a:t>
            </a:r>
          </a:p>
          <a:p>
            <a:pPr algn="just"/>
            <a:r>
              <a:rPr lang="es-CO" sz="1600" dirty="0">
                <a:latin typeface="Arial" panose="020B0604020202020204" pitchFamily="34" charset="0"/>
                <a:cs typeface="Arial" panose="020B0604020202020204" pitchFamily="34" charset="0"/>
              </a:rPr>
              <a:t>5.5 Consulta de control en planificación familiar </a:t>
            </a:r>
          </a:p>
          <a:p>
            <a:pPr algn="just"/>
            <a:r>
              <a:rPr lang="es-CO" sz="1600" dirty="0">
                <a:latin typeface="Arial" panose="020B0604020202020204" pitchFamily="34" charset="0"/>
                <a:cs typeface="Arial" panose="020B0604020202020204" pitchFamily="34" charset="0"/>
              </a:rPr>
              <a:t>5.6. Otros aspectos de la atención</a:t>
            </a:r>
          </a:p>
          <a:p>
            <a:pPr algn="just"/>
            <a:r>
              <a:rPr lang="es-CO" sz="1600" dirty="0">
                <a:latin typeface="Arial" panose="020B0604020202020204" pitchFamily="34" charset="0"/>
                <a:cs typeface="Arial" panose="020B0604020202020204" pitchFamily="34" charset="0"/>
              </a:rPr>
              <a:t>5.7. Criterios y mecanismos para el suministro del condón masculino de látex como método de doble protección para la prevención de embarazos y de ITS/VIH/SIDA</a:t>
            </a:r>
          </a:p>
        </p:txBody>
      </p:sp>
      <p:sp>
        <p:nvSpPr>
          <p:cNvPr id="11" name="10 CuadroTexto"/>
          <p:cNvSpPr txBox="1"/>
          <p:nvPr/>
        </p:nvSpPr>
        <p:spPr>
          <a:xfrm>
            <a:off x="255466" y="4163907"/>
            <a:ext cx="8637014"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6. Organización administrativa y responsabilidad de los actores</a:t>
            </a:r>
            <a:endParaRPr lang="es-CO" sz="1600" dirty="0">
              <a:latin typeface="Arial" panose="020B0604020202020204" pitchFamily="34" charset="0"/>
              <a:cs typeface="Arial" panose="020B0604020202020204" pitchFamily="34" charset="0"/>
            </a:endParaRPr>
          </a:p>
        </p:txBody>
      </p:sp>
      <p:sp>
        <p:nvSpPr>
          <p:cNvPr id="12" name="11 CuadroTexto"/>
          <p:cNvSpPr txBox="1"/>
          <p:nvPr/>
        </p:nvSpPr>
        <p:spPr>
          <a:xfrm>
            <a:off x="255466" y="4869160"/>
            <a:ext cx="8637014"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7. Resultados esperados y metas</a:t>
            </a:r>
            <a:endParaRPr lang="es-CO" sz="1600" dirty="0">
              <a:latin typeface="Arial" panose="020B0604020202020204" pitchFamily="34" charset="0"/>
              <a:cs typeface="Arial" panose="020B0604020202020204" pitchFamily="34" charset="0"/>
            </a:endParaRPr>
          </a:p>
        </p:txBody>
      </p:sp>
      <p:sp>
        <p:nvSpPr>
          <p:cNvPr id="13" name="12 CuadroTexto"/>
          <p:cNvSpPr txBox="1"/>
          <p:nvPr/>
        </p:nvSpPr>
        <p:spPr>
          <a:xfrm>
            <a:off x="277332" y="5661248"/>
            <a:ext cx="8637014"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8. Indicadores de seguimiento</a:t>
            </a:r>
            <a:endParaRPr lang="es-CO"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35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NORMA TECNICA Atención en Planificación Familiar a hombres y mujeres</a:t>
            </a:r>
            <a:br>
              <a:rPr lang="es-CO" sz="1800" dirty="0"/>
            </a:br>
            <a:r>
              <a:rPr lang="es-CO" sz="1800" dirty="0"/>
              <a:t>ACTUALIZADA POR Resolución 1973 de 2008 Y Resolución 769 de 2008</a:t>
            </a:r>
            <a:br>
              <a:rPr lang="es-CO" sz="1800" dirty="0"/>
            </a:br>
            <a:endParaRPr lang="es-CO" sz="1800" dirty="0"/>
          </a:p>
        </p:txBody>
      </p:sp>
      <p:sp>
        <p:nvSpPr>
          <p:cNvPr id="5" name="3 Título"/>
          <p:cNvSpPr txBox="1">
            <a:spLocks/>
          </p:cNvSpPr>
          <p:nvPr/>
        </p:nvSpPr>
        <p:spPr>
          <a:xfrm>
            <a:off x="176009" y="991409"/>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64" y="1531469"/>
            <a:ext cx="8886825"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30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62272" y="116632"/>
            <a:ext cx="8458200" cy="764704"/>
          </a:xfrm>
        </p:spPr>
        <p:txBody>
          <a:bodyPr/>
          <a:lstStyle/>
          <a:p>
            <a:pPr algn="ctr"/>
            <a:r>
              <a:rPr lang="es-CO" dirty="0"/>
              <a:t>NORMAS TECNICAS</a:t>
            </a:r>
          </a:p>
        </p:txBody>
      </p:sp>
      <p:sp>
        <p:nvSpPr>
          <p:cNvPr id="5" name="3 Título"/>
          <p:cNvSpPr txBox="1">
            <a:spLocks/>
          </p:cNvSpPr>
          <p:nvPr/>
        </p:nvSpPr>
        <p:spPr>
          <a:xfrm>
            <a:off x="362272" y="836712"/>
            <a:ext cx="8458200" cy="504056"/>
          </a:xfrm>
          <a:prstGeom prst="rect">
            <a:avLst/>
          </a:prstGeom>
        </p:spPr>
        <p:txBody>
          <a:bodyPr vert="horz" anchor="t">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CO" sz="2800" b="1" dirty="0"/>
              <a:t>DETECCION TEMPRANA</a:t>
            </a:r>
            <a:endParaRPr lang="es-CO" sz="2800" dirty="0"/>
          </a:p>
        </p:txBody>
      </p:sp>
      <p:graphicFrame>
        <p:nvGraphicFramePr>
          <p:cNvPr id="3" name="2 Diagrama"/>
          <p:cNvGraphicFramePr/>
          <p:nvPr>
            <p:extLst>
              <p:ext uri="{D42A27DB-BD31-4B8C-83A1-F6EECF244321}">
                <p14:modId xmlns:p14="http://schemas.microsoft.com/office/powerpoint/2010/main" val="2300489038"/>
              </p:ext>
            </p:extLst>
          </p:nvPr>
        </p:nvGraphicFramePr>
        <p:xfrm>
          <a:off x="179512" y="1341184"/>
          <a:ext cx="87849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Abrir llave"/>
          <p:cNvSpPr/>
          <p:nvPr/>
        </p:nvSpPr>
        <p:spPr>
          <a:xfrm rot="16200000">
            <a:off x="2699792" y="2616466"/>
            <a:ext cx="360040" cy="4536504"/>
          </a:xfrm>
          <a:prstGeom prst="leftBrace">
            <a:avLst>
              <a:gd name="adj1" fmla="val 59323"/>
              <a:gd name="adj2" fmla="val 4823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7" name="6 CuadroTexto"/>
          <p:cNvSpPr txBox="1"/>
          <p:nvPr/>
        </p:nvSpPr>
        <p:spPr>
          <a:xfrm>
            <a:off x="539552" y="5229200"/>
            <a:ext cx="4536504"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solidFill>
                  <a:schemeClr val="tx1"/>
                </a:solidFill>
              </a:rPr>
              <a:t>RIA DE PROMOCION Y MANTENIMIENTO DE LA SALUD</a:t>
            </a:r>
          </a:p>
        </p:txBody>
      </p:sp>
      <p:sp>
        <p:nvSpPr>
          <p:cNvPr id="8" name="7 Abrir llave"/>
          <p:cNvSpPr/>
          <p:nvPr/>
        </p:nvSpPr>
        <p:spPr>
          <a:xfrm rot="16200000">
            <a:off x="5645274" y="4351504"/>
            <a:ext cx="360040" cy="1066428"/>
          </a:xfrm>
          <a:prstGeom prst="leftBrace">
            <a:avLst>
              <a:gd name="adj1" fmla="val 59323"/>
              <a:gd name="adj2" fmla="val 4823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9" name="8 CuadroTexto"/>
          <p:cNvSpPr txBox="1"/>
          <p:nvPr/>
        </p:nvSpPr>
        <p:spPr>
          <a:xfrm>
            <a:off x="5170077" y="5223739"/>
            <a:ext cx="128120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solidFill>
                  <a:schemeClr val="tx1"/>
                </a:solidFill>
              </a:rPr>
              <a:t>RIA MATERNO PERINATAL</a:t>
            </a:r>
          </a:p>
        </p:txBody>
      </p:sp>
      <p:sp>
        <p:nvSpPr>
          <p:cNvPr id="12" name="11 Abrir llave"/>
          <p:cNvSpPr/>
          <p:nvPr/>
        </p:nvSpPr>
        <p:spPr>
          <a:xfrm rot="16200000">
            <a:off x="7488323" y="3835505"/>
            <a:ext cx="360040" cy="2136150"/>
          </a:xfrm>
          <a:prstGeom prst="leftBrace">
            <a:avLst>
              <a:gd name="adj1" fmla="val 59323"/>
              <a:gd name="adj2" fmla="val 4823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CO"/>
          </a:p>
        </p:txBody>
      </p:sp>
      <p:sp>
        <p:nvSpPr>
          <p:cNvPr id="13" name="12 CuadroTexto"/>
          <p:cNvSpPr txBox="1"/>
          <p:nvPr/>
        </p:nvSpPr>
        <p:spPr>
          <a:xfrm>
            <a:off x="6660232" y="5229200"/>
            <a:ext cx="223569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600" b="1" dirty="0">
                <a:solidFill>
                  <a:schemeClr val="tx1"/>
                </a:solidFill>
              </a:rPr>
              <a:t>RIAS CANCER</a:t>
            </a:r>
          </a:p>
        </p:txBody>
      </p:sp>
    </p:spTree>
    <p:extLst>
      <p:ext uri="{BB962C8B-B14F-4D97-AF65-F5344CB8AC3E}">
        <p14:creationId xmlns:p14="http://schemas.microsoft.com/office/powerpoint/2010/main" val="951491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008112"/>
          </a:xfrm>
        </p:spPr>
        <p:txBody>
          <a:bodyPr>
            <a:noAutofit/>
          </a:bodyPr>
          <a:lstStyle/>
          <a:p>
            <a:pPr lvl="0" algn="ctr"/>
            <a:r>
              <a:rPr lang="es-CO" sz="1800" dirty="0"/>
              <a:t>NORMA TECNICA Detección Temprana de las alteraciones del Crecimiento y Desarrollo (Menores de 10 años) Y DEL JOVEN 10 A 29 AÑOS, DEL ADULTO Y DE alteraciones de la agudeza visual</a:t>
            </a:r>
            <a:br>
              <a:rPr lang="es-CO" sz="1800" dirty="0"/>
            </a:br>
            <a:r>
              <a:rPr lang="es-CO" sz="1800" dirty="0"/>
              <a:t>ruta de promoción y mantenimiento de la salud</a:t>
            </a:r>
            <a:br>
              <a:rPr lang="es-CO" sz="1800" dirty="0"/>
            </a:br>
            <a:br>
              <a:rPr lang="es-CO" sz="1800" dirty="0"/>
            </a:br>
            <a:endParaRPr lang="es-CO" sz="1800" dirty="0"/>
          </a:p>
        </p:txBody>
      </p:sp>
      <p:sp>
        <p:nvSpPr>
          <p:cNvPr id="5" name="3 Título"/>
          <p:cNvSpPr txBox="1">
            <a:spLocks/>
          </p:cNvSpPr>
          <p:nvPr/>
        </p:nvSpPr>
        <p:spPr>
          <a:xfrm>
            <a:off x="277332" y="1196752"/>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11" name="10 CuadroTexto"/>
          <p:cNvSpPr txBox="1"/>
          <p:nvPr/>
        </p:nvSpPr>
        <p:spPr>
          <a:xfrm>
            <a:off x="196052" y="1547356"/>
            <a:ext cx="8458200" cy="646331"/>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DEL SERVICIO</a:t>
            </a:r>
          </a:p>
          <a:p>
            <a:pPr algn="just"/>
            <a:r>
              <a:rPr lang="es-CO" sz="2000" b="1" dirty="0">
                <a:solidFill>
                  <a:srgbClr val="FF0000"/>
                </a:solidFill>
                <a:latin typeface="Arial" panose="020B0604020202020204" pitchFamily="34" charset="0"/>
                <a:cs typeface="Arial" panose="020B0604020202020204" pitchFamily="34" charset="0"/>
              </a:rPr>
              <a:t>Actualmente la RIA PROMOCION Y MANTENIMIENTO DE LA SALUD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93687"/>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ector recto 5">
            <a:extLst>
              <a:ext uri="{FF2B5EF4-FFF2-40B4-BE49-F238E27FC236}">
                <a16:creationId xmlns:a16="http://schemas.microsoft.com/office/drawing/2014/main" id="{FB0D9C36-383C-4B51-A99D-6297394C442F}"/>
              </a:ext>
            </a:extLst>
          </p:cNvPr>
          <p:cNvCxnSpPr/>
          <p:nvPr/>
        </p:nvCxnSpPr>
        <p:spPr>
          <a:xfrm flipH="1" flipV="1">
            <a:off x="1352576" y="4748389"/>
            <a:ext cx="18079" cy="6856"/>
          </a:xfrm>
          <a:prstGeom prst="line">
            <a:avLst/>
          </a:prstGeom>
        </p:spPr>
        <p:style>
          <a:lnRef idx="1">
            <a:schemeClr val="accent1"/>
          </a:lnRef>
          <a:fillRef idx="0">
            <a:schemeClr val="accent1"/>
          </a:fillRef>
          <a:effectRef idx="0">
            <a:schemeClr val="accent1"/>
          </a:effectRef>
          <a:fontRef idx="minor">
            <a:schemeClr val="tx1"/>
          </a:fontRef>
        </p:style>
      </p:cxnSp>
      <p:sp>
        <p:nvSpPr>
          <p:cNvPr id="7" name="Llamada rectangular 50">
            <a:extLst>
              <a:ext uri="{FF2B5EF4-FFF2-40B4-BE49-F238E27FC236}">
                <a16:creationId xmlns:a16="http://schemas.microsoft.com/office/drawing/2014/main" id="{D468EAD6-724A-429D-9DEF-6D5BB35A0D32}"/>
              </a:ext>
            </a:extLst>
          </p:cNvPr>
          <p:cNvSpPr/>
          <p:nvPr/>
        </p:nvSpPr>
        <p:spPr>
          <a:xfrm rot="16200000">
            <a:off x="-849535" y="3136042"/>
            <a:ext cx="4608513" cy="2723803"/>
          </a:xfrm>
          <a:prstGeom prst="wedgeRectCallout">
            <a:avLst>
              <a:gd name="adj1" fmla="val 31341"/>
              <a:gd name="adj2" fmla="val 60470"/>
            </a:avLst>
          </a:prstGeom>
          <a:solidFill>
            <a:schemeClr val="bg1"/>
          </a:solidFill>
          <a:ln>
            <a:solidFill>
              <a:srgbClr val="9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A38EAC9A-AAD9-4D55-9372-66A838E77304}"/>
              </a:ext>
            </a:extLst>
          </p:cNvPr>
          <p:cNvSpPr txBox="1"/>
          <p:nvPr/>
        </p:nvSpPr>
        <p:spPr>
          <a:xfrm>
            <a:off x="199790" y="2299218"/>
            <a:ext cx="2442156" cy="4139595"/>
          </a:xfrm>
          <a:prstGeom prst="rect">
            <a:avLst/>
          </a:prstGeom>
          <a:noFill/>
        </p:spPr>
        <p:txBody>
          <a:bodyPr wrap="square" rtlCol="0">
            <a:spAutoFit/>
          </a:bodyPr>
          <a:lstStyle/>
          <a:p>
            <a:pPr algn="just"/>
            <a:r>
              <a:rPr lang="es-ES_tradnl" sz="1200" b="1" dirty="0">
                <a:latin typeface="Segoe UI Light"/>
                <a:cs typeface="Segoe UI Light"/>
              </a:rPr>
              <a:t>Procesos Misionales</a:t>
            </a:r>
          </a:p>
          <a:p>
            <a:pPr marL="285750" indent="-285750" algn="just">
              <a:buFont typeface="Arial" pitchFamily="34" charset="0"/>
              <a:buChar char="•"/>
            </a:pPr>
            <a:r>
              <a:rPr lang="es-ES_tradnl" sz="1200" dirty="0">
                <a:latin typeface="Segoe UI Light"/>
                <a:cs typeface="Segoe UI Light"/>
              </a:rPr>
              <a:t>Gestión de la prestación de servicios individuales</a:t>
            </a:r>
          </a:p>
          <a:p>
            <a:pPr marL="285750" indent="-285750" algn="just">
              <a:buFont typeface="Arial" pitchFamily="34" charset="0"/>
              <a:buChar char="•"/>
            </a:pPr>
            <a:r>
              <a:rPr lang="es-ES_tradnl" sz="1200" dirty="0">
                <a:latin typeface="Segoe UI Light"/>
                <a:cs typeface="Segoe UI Light"/>
              </a:rPr>
              <a:t>Gestión de las intervenciones colectivas</a:t>
            </a:r>
          </a:p>
          <a:p>
            <a:pPr marL="285750" indent="-285750" algn="just">
              <a:buFont typeface="Arial" pitchFamily="34" charset="0"/>
              <a:buChar char="•"/>
            </a:pPr>
            <a:r>
              <a:rPr lang="es-ES_tradnl" sz="1200" dirty="0">
                <a:latin typeface="Segoe UI Light"/>
                <a:cs typeface="Segoe UI Light"/>
              </a:rPr>
              <a:t>Vigilancia en Salud Pública</a:t>
            </a:r>
          </a:p>
          <a:p>
            <a:pPr marL="285750" indent="-285750" algn="just">
              <a:buFont typeface="Arial" pitchFamily="34" charset="0"/>
              <a:buChar char="•"/>
            </a:pPr>
            <a:r>
              <a:rPr lang="es-ES_tradnl" sz="1200" dirty="0">
                <a:latin typeface="Segoe UI Light"/>
                <a:cs typeface="Segoe UI Light"/>
              </a:rPr>
              <a:t>Inspección, vigilancia y control sanitario</a:t>
            </a:r>
          </a:p>
          <a:p>
            <a:pPr marL="285750" indent="-285750" algn="just">
              <a:buFont typeface="Arial" pitchFamily="34" charset="0"/>
              <a:buChar char="•"/>
            </a:pPr>
            <a:r>
              <a:rPr lang="es-ES_tradnl" sz="1200" dirty="0">
                <a:latin typeface="Segoe UI Light"/>
                <a:cs typeface="Segoe UI Light"/>
              </a:rPr>
              <a:t>Gestión del aseguramiento .</a:t>
            </a:r>
          </a:p>
          <a:p>
            <a:pPr algn="just"/>
            <a:r>
              <a:rPr lang="es-ES_tradnl" sz="1200" b="1" dirty="0">
                <a:latin typeface="Segoe UI Light"/>
                <a:cs typeface="Segoe UI Light"/>
              </a:rPr>
              <a:t>Procesos Estratégicos</a:t>
            </a:r>
          </a:p>
          <a:p>
            <a:pPr marL="285750" indent="-285750" algn="just">
              <a:buFont typeface="Arial" pitchFamily="34" charset="0"/>
              <a:buChar char="•"/>
            </a:pPr>
            <a:r>
              <a:rPr lang="es-ES_tradnl" sz="1200" dirty="0">
                <a:latin typeface="Segoe UI Light"/>
                <a:cs typeface="Segoe UI Light"/>
              </a:rPr>
              <a:t>Planeación integral de la salud</a:t>
            </a:r>
          </a:p>
          <a:p>
            <a:pPr marL="285750" indent="-285750" algn="just">
              <a:buFont typeface="Arial" pitchFamily="34" charset="0"/>
              <a:buChar char="•"/>
            </a:pPr>
            <a:r>
              <a:rPr lang="es-ES_tradnl" sz="1200" dirty="0">
                <a:latin typeface="Segoe UI Light"/>
                <a:cs typeface="Segoe UI Light"/>
              </a:rPr>
              <a:t>Coordinación Intersectorial </a:t>
            </a:r>
          </a:p>
          <a:p>
            <a:pPr marL="285750" indent="-285750" algn="just">
              <a:buFont typeface="Arial" pitchFamily="34" charset="0"/>
              <a:buChar char="•"/>
            </a:pPr>
            <a:r>
              <a:rPr lang="es-ES_tradnl" sz="1200" dirty="0">
                <a:latin typeface="Segoe UI Light"/>
                <a:cs typeface="Segoe UI Light"/>
              </a:rPr>
              <a:t>Desarrollo  de capacidades</a:t>
            </a:r>
          </a:p>
          <a:p>
            <a:pPr marL="285750" indent="-285750" algn="just">
              <a:buFont typeface="Arial" pitchFamily="34" charset="0"/>
              <a:buChar char="•"/>
            </a:pPr>
            <a:r>
              <a:rPr lang="es-ES_tradnl" sz="1200" dirty="0">
                <a:latin typeface="Segoe UI Light"/>
                <a:cs typeface="Segoe UI Light"/>
              </a:rPr>
              <a:t>Participación social </a:t>
            </a:r>
          </a:p>
          <a:p>
            <a:pPr marL="285750" indent="-285750" algn="just">
              <a:buFont typeface="Arial" pitchFamily="34" charset="0"/>
              <a:buChar char="•"/>
            </a:pPr>
            <a:r>
              <a:rPr lang="es-ES_tradnl" sz="1200" dirty="0">
                <a:latin typeface="Segoe UI Light"/>
                <a:cs typeface="Segoe UI Light"/>
              </a:rPr>
              <a:t>Gestión del conocimiento </a:t>
            </a:r>
          </a:p>
          <a:p>
            <a:pPr algn="just"/>
            <a:r>
              <a:rPr lang="es-ES_tradnl" sz="1200" b="1" dirty="0">
                <a:latin typeface="Segoe UI Light"/>
                <a:cs typeface="Segoe UI Light"/>
              </a:rPr>
              <a:t>Procesos  de apoyo</a:t>
            </a:r>
          </a:p>
          <a:p>
            <a:pPr marL="285750" indent="-285750" algn="just">
              <a:buFont typeface="Arial" pitchFamily="34" charset="0"/>
              <a:buChar char="•"/>
            </a:pPr>
            <a:r>
              <a:rPr lang="es-ES_tradnl" sz="1200" dirty="0">
                <a:latin typeface="Segoe UI Light"/>
                <a:cs typeface="Segoe UI Light"/>
              </a:rPr>
              <a:t>Gestión administrativa y financiera</a:t>
            </a:r>
          </a:p>
          <a:p>
            <a:pPr marL="285750" indent="-285750" algn="just">
              <a:buFont typeface="Arial" pitchFamily="34" charset="0"/>
              <a:buChar char="•"/>
            </a:pPr>
            <a:r>
              <a:rPr lang="es-ES_tradnl" sz="1200" dirty="0">
                <a:latin typeface="Segoe UI Light"/>
                <a:cs typeface="Segoe UI Light"/>
              </a:rPr>
              <a:t>Gestión del talento humano</a:t>
            </a:r>
          </a:p>
          <a:p>
            <a:pPr marL="285750" indent="-285750" algn="just">
              <a:buFont typeface="Arial" pitchFamily="34" charset="0"/>
              <a:buChar char="•"/>
            </a:pPr>
            <a:r>
              <a:rPr lang="es-ES_tradnl" sz="1200" dirty="0">
                <a:latin typeface="Segoe UI Light"/>
                <a:cs typeface="Segoe UI Light"/>
              </a:rPr>
              <a:t>Gestión de insumos en salud pública  </a:t>
            </a:r>
          </a:p>
          <a:p>
            <a:endParaRPr lang="es-CO" sz="1100" dirty="0"/>
          </a:p>
        </p:txBody>
      </p:sp>
    </p:spTree>
    <p:extLst>
      <p:ext uri="{BB962C8B-B14F-4D97-AF65-F5344CB8AC3E}">
        <p14:creationId xmlns:p14="http://schemas.microsoft.com/office/powerpoint/2010/main" val="390176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008112"/>
          </a:xfrm>
        </p:spPr>
        <p:txBody>
          <a:bodyPr>
            <a:noAutofit/>
          </a:bodyPr>
          <a:lstStyle/>
          <a:p>
            <a:pPr lvl="0" algn="ctr"/>
            <a:r>
              <a:rPr lang="es-CO" sz="1800" dirty="0"/>
              <a:t>NORMA TECNICA Detección Temprana de las alteraciones del Crecimiento y Desarrollo (Menores de 10 años) Y DEL JOVEN 10 A 29 AÑOS, DEL ADULTO Y DE alteraciones de la agudeza visual</a:t>
            </a:r>
            <a:br>
              <a:rPr lang="es-CO" sz="1800" dirty="0"/>
            </a:br>
            <a:r>
              <a:rPr lang="es-CO" sz="1800" dirty="0"/>
              <a:t>ruta de promoción y mantenimiento de la salud</a:t>
            </a:r>
            <a:br>
              <a:rPr lang="es-CO" sz="1800" dirty="0"/>
            </a:br>
            <a:br>
              <a:rPr lang="es-CO" sz="1800" dirty="0"/>
            </a:br>
            <a:endParaRPr lang="es-CO" sz="1800" dirty="0"/>
          </a:p>
        </p:txBody>
      </p:sp>
      <p:sp>
        <p:nvSpPr>
          <p:cNvPr id="5" name="3 Título"/>
          <p:cNvSpPr txBox="1">
            <a:spLocks/>
          </p:cNvSpPr>
          <p:nvPr/>
        </p:nvSpPr>
        <p:spPr>
          <a:xfrm>
            <a:off x="277332" y="1196752"/>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11" name="10 CuadroTexto"/>
          <p:cNvSpPr txBox="1"/>
          <p:nvPr/>
        </p:nvSpPr>
        <p:spPr>
          <a:xfrm>
            <a:off x="196052" y="1547356"/>
            <a:ext cx="8458200" cy="646331"/>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DEL SERVICIO</a:t>
            </a:r>
          </a:p>
          <a:p>
            <a:pPr algn="just"/>
            <a:r>
              <a:rPr lang="es-CO" sz="2000" b="1" dirty="0">
                <a:solidFill>
                  <a:srgbClr val="FF0000"/>
                </a:solidFill>
                <a:latin typeface="Arial" panose="020B0604020202020204" pitchFamily="34" charset="0"/>
                <a:cs typeface="Arial" panose="020B0604020202020204" pitchFamily="34" charset="0"/>
              </a:rPr>
              <a:t>Actualmente la RIA PROMOCION Y MANTENIMIENTO DE LA SALUD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93687"/>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lamada rectangular 26">
            <a:extLst>
              <a:ext uri="{FF2B5EF4-FFF2-40B4-BE49-F238E27FC236}">
                <a16:creationId xmlns:a16="http://schemas.microsoft.com/office/drawing/2014/main" id="{CDDBFDC6-99C2-437E-B2D8-0A26881707B8}"/>
              </a:ext>
            </a:extLst>
          </p:cNvPr>
          <p:cNvSpPr/>
          <p:nvPr/>
        </p:nvSpPr>
        <p:spPr>
          <a:xfrm rot="16200000" flipV="1">
            <a:off x="5325716" y="2953537"/>
            <a:ext cx="4507332" cy="2836697"/>
          </a:xfrm>
          <a:prstGeom prst="wedgeRectCallout">
            <a:avLst>
              <a:gd name="adj1" fmla="val 34437"/>
              <a:gd name="adj2" fmla="val 88709"/>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8245937A-2FED-4502-9617-1BB647B9D9BE}"/>
              </a:ext>
            </a:extLst>
          </p:cNvPr>
          <p:cNvSpPr txBox="1"/>
          <p:nvPr/>
        </p:nvSpPr>
        <p:spPr>
          <a:xfrm>
            <a:off x="6182837" y="2279045"/>
            <a:ext cx="2833702" cy="4770537"/>
          </a:xfrm>
          <a:prstGeom prst="rect">
            <a:avLst/>
          </a:prstGeom>
          <a:noFill/>
        </p:spPr>
        <p:txBody>
          <a:bodyPr wrap="square" rtlCol="0">
            <a:spAutoFit/>
          </a:bodyPr>
          <a:lstStyle/>
          <a:p>
            <a:pPr marL="171450" indent="-171450" algn="just">
              <a:buFont typeface="Arial" panose="020B0604020202020204" pitchFamily="34" charset="0"/>
              <a:buChar char="•"/>
            </a:pPr>
            <a:r>
              <a:rPr lang="es-CO" sz="1400" dirty="0">
                <a:latin typeface="Segoe UI Light" panose="020B0502040204020203" pitchFamily="34" charset="0"/>
              </a:rPr>
              <a:t>Educar en pautas de cuidado y crianza positivas</a:t>
            </a:r>
          </a:p>
          <a:p>
            <a:pPr marL="171450" indent="-171450" algn="just">
              <a:buFont typeface="Arial" panose="020B0604020202020204" pitchFamily="34" charset="0"/>
              <a:buChar char="•"/>
            </a:pPr>
            <a:r>
              <a:rPr lang="es-CO" sz="1400" dirty="0">
                <a:latin typeface="Segoe UI Light" panose="020B0502040204020203" pitchFamily="34" charset="0"/>
              </a:rPr>
              <a:t>Promover la adopción de prácticas de cuidado para la salud</a:t>
            </a:r>
          </a:p>
          <a:p>
            <a:pPr marL="171450" indent="-171450" algn="just">
              <a:buFont typeface="Arial" panose="020B0604020202020204" pitchFamily="34" charset="0"/>
              <a:buChar char="•"/>
            </a:pPr>
            <a:r>
              <a:rPr lang="es-CO" sz="1400" dirty="0">
                <a:latin typeface="Segoe UI Light" panose="020B0502040204020203" pitchFamily="34" charset="0"/>
              </a:rPr>
              <a:t>Promover la alimentación saludable</a:t>
            </a:r>
          </a:p>
          <a:p>
            <a:pPr marL="171450" indent="-171450" algn="just">
              <a:buFont typeface="Arial" panose="020B0604020202020204" pitchFamily="34" charset="0"/>
              <a:buChar char="•"/>
            </a:pPr>
            <a:r>
              <a:rPr lang="es-CO" sz="1400" dirty="0">
                <a:latin typeface="Segoe UI Light" panose="020B0502040204020203" pitchFamily="34" charset="0"/>
              </a:rPr>
              <a:t>Educar en derechos sexuales</a:t>
            </a:r>
          </a:p>
          <a:p>
            <a:pPr marL="171450" indent="-171450" algn="just">
              <a:buFont typeface="Arial" panose="020B0604020202020204" pitchFamily="34" charset="0"/>
              <a:buChar char="•"/>
            </a:pPr>
            <a:r>
              <a:rPr lang="es-CO" sz="1400" dirty="0">
                <a:latin typeface="Segoe UI Light" panose="020B0502040204020203" pitchFamily="34" charset="0"/>
              </a:rPr>
              <a:t>Promover la construcción de estrategias de afrontamiento frente a sucesos vitales</a:t>
            </a:r>
          </a:p>
          <a:p>
            <a:pPr marL="171450" indent="-171450" algn="just">
              <a:buFont typeface="Arial" panose="020B0604020202020204" pitchFamily="34" charset="0"/>
              <a:buChar char="•"/>
            </a:pPr>
            <a:r>
              <a:rPr lang="es-CO" sz="1400" dirty="0">
                <a:latin typeface="Segoe UI Light" panose="020B0502040204020203" pitchFamily="34" charset="0"/>
              </a:rPr>
              <a:t>Promover la sana convivencia</a:t>
            </a:r>
          </a:p>
          <a:p>
            <a:pPr marL="171450" indent="-171450" algn="just">
              <a:buFont typeface="Arial" panose="020B0604020202020204" pitchFamily="34" charset="0"/>
              <a:buChar char="•"/>
            </a:pPr>
            <a:r>
              <a:rPr lang="es-CO" sz="1400" dirty="0">
                <a:latin typeface="Segoe UI Light" panose="020B0502040204020203" pitchFamily="34" charset="0"/>
              </a:rPr>
              <a:t>Educar en prácticas de cuidado y protección del ambiente.</a:t>
            </a:r>
          </a:p>
          <a:p>
            <a:pPr marL="171450" indent="-171450" algn="just">
              <a:buFont typeface="Arial" panose="020B0604020202020204" pitchFamily="34" charset="0"/>
              <a:buChar char="•"/>
            </a:pPr>
            <a:r>
              <a:rPr lang="es-CO" sz="1400" dirty="0">
                <a:latin typeface="Segoe UI Light" panose="020B0502040204020203" pitchFamily="34" charset="0"/>
              </a:rPr>
              <a:t>Educar para el mantenimiento de un ambiente seguro</a:t>
            </a:r>
          </a:p>
          <a:p>
            <a:pPr marL="171450" indent="-171450" algn="just">
              <a:buFont typeface="Arial" panose="020B0604020202020204" pitchFamily="34" charset="0"/>
              <a:buChar char="•"/>
            </a:pPr>
            <a:r>
              <a:rPr lang="es-CO" sz="1400" dirty="0">
                <a:latin typeface="Segoe UI Light" panose="020B0502040204020203" pitchFamily="34" charset="0"/>
              </a:rPr>
              <a:t>Promover el ejercicio del derecho a la salud</a:t>
            </a:r>
          </a:p>
          <a:p>
            <a:pPr marL="171450" indent="-171450" algn="just">
              <a:buFont typeface="Arial" panose="020B0604020202020204" pitchFamily="34" charset="0"/>
              <a:buChar char="•"/>
            </a:pPr>
            <a:r>
              <a:rPr lang="es-CO" sz="1400" dirty="0">
                <a:latin typeface="Segoe UI Light" panose="020B0502040204020203" pitchFamily="34" charset="0"/>
              </a:rPr>
              <a:t>Promover el cuidado a cuidadores</a:t>
            </a:r>
          </a:p>
          <a:p>
            <a:pPr marL="171450" indent="-171450">
              <a:buFont typeface="Arial" panose="020B0604020202020204" pitchFamily="34" charset="0"/>
              <a:buChar char="•"/>
            </a:pPr>
            <a:endParaRPr lang="es-CO" sz="1200" dirty="0"/>
          </a:p>
          <a:p>
            <a:pPr marL="171450" indent="-171450">
              <a:buFont typeface="Arial" panose="020B0604020202020204" pitchFamily="34" charset="0"/>
              <a:buChar char="•"/>
            </a:pPr>
            <a:endParaRPr lang="es-CO" sz="1200" dirty="0"/>
          </a:p>
        </p:txBody>
      </p:sp>
    </p:spTree>
    <p:extLst>
      <p:ext uri="{BB962C8B-B14F-4D97-AF65-F5344CB8AC3E}">
        <p14:creationId xmlns:p14="http://schemas.microsoft.com/office/powerpoint/2010/main" val="372485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008112"/>
          </a:xfrm>
        </p:spPr>
        <p:txBody>
          <a:bodyPr>
            <a:noAutofit/>
          </a:bodyPr>
          <a:lstStyle/>
          <a:p>
            <a:pPr lvl="0" algn="ctr"/>
            <a:r>
              <a:rPr lang="es-CO" sz="1800" dirty="0"/>
              <a:t>NORMA TECNICA Detección Temprana de las alteraciones del Crecimiento y Desarrollo (Menores de 10 años) Y DEL JOVEN 10 A 29 AÑOS, DEL ADULTO Y DE alteraciones de la agudeza visual</a:t>
            </a:r>
            <a:br>
              <a:rPr lang="es-CO" sz="1800" dirty="0"/>
            </a:br>
            <a:r>
              <a:rPr lang="es-CO" sz="1800" dirty="0"/>
              <a:t>ruta de promoción y mantenimiento de la salud</a:t>
            </a:r>
            <a:br>
              <a:rPr lang="es-CO" sz="1800" dirty="0"/>
            </a:br>
            <a:br>
              <a:rPr lang="es-CO" sz="1800" dirty="0"/>
            </a:br>
            <a:endParaRPr lang="es-CO" sz="1800" dirty="0"/>
          </a:p>
        </p:txBody>
      </p:sp>
      <p:sp>
        <p:nvSpPr>
          <p:cNvPr id="5" name="3 Título"/>
          <p:cNvSpPr txBox="1">
            <a:spLocks/>
          </p:cNvSpPr>
          <p:nvPr/>
        </p:nvSpPr>
        <p:spPr>
          <a:xfrm>
            <a:off x="277332" y="1196752"/>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11" name="10 CuadroTexto"/>
          <p:cNvSpPr txBox="1"/>
          <p:nvPr/>
        </p:nvSpPr>
        <p:spPr>
          <a:xfrm>
            <a:off x="196052" y="1547356"/>
            <a:ext cx="8458200" cy="646331"/>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DEL SERVICIO</a:t>
            </a:r>
          </a:p>
          <a:p>
            <a:pPr algn="just"/>
            <a:r>
              <a:rPr lang="es-CO" sz="2000" b="1" dirty="0">
                <a:solidFill>
                  <a:srgbClr val="FF0000"/>
                </a:solidFill>
                <a:latin typeface="Arial" panose="020B0604020202020204" pitchFamily="34" charset="0"/>
                <a:cs typeface="Arial" panose="020B0604020202020204" pitchFamily="34" charset="0"/>
              </a:rPr>
              <a:t>Actualmente la RIA PROMOCION Y MANTENIMIENTO DE LA SALUD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93687"/>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a:extLst>
              <a:ext uri="{FF2B5EF4-FFF2-40B4-BE49-F238E27FC236}">
                <a16:creationId xmlns:a16="http://schemas.microsoft.com/office/drawing/2014/main" id="{0EA5A5B1-8592-4765-AC94-AE09FB75D6E0}"/>
              </a:ext>
            </a:extLst>
          </p:cNvPr>
          <p:cNvPicPr>
            <a:picLocks noChangeAspect="1"/>
          </p:cNvPicPr>
          <p:nvPr/>
        </p:nvPicPr>
        <p:blipFill>
          <a:blip r:embed="rId3"/>
          <a:stretch>
            <a:fillRect/>
          </a:stretch>
        </p:blipFill>
        <p:spPr>
          <a:xfrm>
            <a:off x="5689374" y="1517699"/>
            <a:ext cx="402565" cy="331524"/>
          </a:xfrm>
          <a:prstGeom prst="rect">
            <a:avLst/>
          </a:prstGeom>
        </p:spPr>
      </p:pic>
      <p:sp>
        <p:nvSpPr>
          <p:cNvPr id="7" name="Llamada rectangular 3">
            <a:extLst>
              <a:ext uri="{FF2B5EF4-FFF2-40B4-BE49-F238E27FC236}">
                <a16:creationId xmlns:a16="http://schemas.microsoft.com/office/drawing/2014/main" id="{F1FAD2EB-84B3-4550-AC66-BCECB8B12AA7}"/>
              </a:ext>
            </a:extLst>
          </p:cNvPr>
          <p:cNvSpPr/>
          <p:nvPr/>
        </p:nvSpPr>
        <p:spPr>
          <a:xfrm>
            <a:off x="5582814" y="1353443"/>
            <a:ext cx="3556975" cy="5315917"/>
          </a:xfrm>
          <a:prstGeom prst="wedgeRectCallout">
            <a:avLst>
              <a:gd name="adj1" fmla="val -61324"/>
              <a:gd name="adj2" fmla="val -5256"/>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chemeClr val="tx2">
                    <a:lumMod val="60000"/>
                    <a:lumOff val="40000"/>
                  </a:schemeClr>
                </a:solidFill>
              </a:ln>
              <a:noFill/>
            </a:endParaRPr>
          </a:p>
        </p:txBody>
      </p:sp>
      <p:sp>
        <p:nvSpPr>
          <p:cNvPr id="8" name="CuadroTexto 7">
            <a:extLst>
              <a:ext uri="{FF2B5EF4-FFF2-40B4-BE49-F238E27FC236}">
                <a16:creationId xmlns:a16="http://schemas.microsoft.com/office/drawing/2014/main" id="{254D9306-9CB4-4B9F-B7CF-11B5AFFBC68D}"/>
              </a:ext>
            </a:extLst>
          </p:cNvPr>
          <p:cNvSpPr txBox="1"/>
          <p:nvPr/>
        </p:nvSpPr>
        <p:spPr>
          <a:xfrm>
            <a:off x="5765081" y="1353443"/>
            <a:ext cx="3374708" cy="5632311"/>
          </a:xfrm>
          <a:prstGeom prst="rect">
            <a:avLst/>
          </a:prstGeom>
          <a:noFill/>
        </p:spPr>
        <p:txBody>
          <a:bodyPr wrap="square" rtlCol="0">
            <a:spAutoFit/>
          </a:bodyPr>
          <a:lstStyle/>
          <a:p>
            <a:pPr algn="just"/>
            <a:r>
              <a:rPr lang="es-CO" sz="1200" b="1" dirty="0">
                <a:latin typeface="Segoe UI Light" panose="020B0502040204020203" pitchFamily="34" charset="0"/>
              </a:rPr>
              <a:t>Caracterizar y describir el contexto ambiental de los entornos</a:t>
            </a:r>
            <a:endParaRPr lang="es-CO" sz="1200" dirty="0">
              <a:latin typeface="Segoe UI Light" panose="020B0502040204020203" pitchFamily="34" charset="0"/>
            </a:endParaRPr>
          </a:p>
          <a:p>
            <a:pPr marL="171450" indent="-171450" algn="just">
              <a:buFont typeface="Arial" panose="020B0604020202020204" pitchFamily="34" charset="0"/>
              <a:buChar char="•"/>
            </a:pPr>
            <a:r>
              <a:rPr lang="es-CO" sz="1200" dirty="0">
                <a:latin typeface="Segoe UI Light" panose="020B0502040204020203" pitchFamily="34" charset="0"/>
              </a:rPr>
              <a:t>Caracterizar y reconocer amenazas naturales y/o antrópicas en los entornos hogar, escuela, trabajo y comunitario.</a:t>
            </a:r>
          </a:p>
          <a:p>
            <a:pPr marL="171450" indent="-171450" algn="just">
              <a:buFont typeface="Arial" panose="020B0604020202020204" pitchFamily="34" charset="0"/>
              <a:buChar char="•"/>
            </a:pPr>
            <a:r>
              <a:rPr lang="es-CO" sz="1200" dirty="0">
                <a:latin typeface="Segoe UI Light" panose="020B0502040204020203" pitchFamily="34" charset="0"/>
              </a:rPr>
              <a:t>Caracterizar las condiciones físicas de los entornos e identificar factores de riesgo para la salud.  </a:t>
            </a:r>
          </a:p>
          <a:p>
            <a:pPr marL="171450" indent="-171450" algn="just">
              <a:buFont typeface="Arial" panose="020B0604020202020204" pitchFamily="34" charset="0"/>
              <a:buChar char="•"/>
            </a:pPr>
            <a:r>
              <a:rPr lang="es-CO" sz="1200" dirty="0">
                <a:latin typeface="Segoe UI Light" panose="020B0502040204020203" pitchFamily="34" charset="0"/>
              </a:rPr>
              <a:t>Caracterizar la tenencia de animales de compañía, de producción y la presencia de vectores, plagas y reservorios.</a:t>
            </a:r>
          </a:p>
          <a:p>
            <a:pPr marL="171450" indent="-171450" algn="just">
              <a:buFont typeface="Arial" panose="020B0604020202020204" pitchFamily="34" charset="0"/>
              <a:buChar char="•"/>
            </a:pPr>
            <a:r>
              <a:rPr lang="es-CO" sz="1200" dirty="0">
                <a:latin typeface="Segoe UI Light" panose="020B0502040204020203" pitchFamily="34" charset="0"/>
              </a:rPr>
              <a:t>Identificar los factores de riesgo por presencia de fauna silvestre.</a:t>
            </a:r>
          </a:p>
          <a:p>
            <a:pPr algn="just"/>
            <a:r>
              <a:rPr lang="es-CO" sz="1200" dirty="0">
                <a:latin typeface="Segoe UI Light" panose="020B0502040204020203" pitchFamily="34" charset="0"/>
              </a:rPr>
              <a:t> </a:t>
            </a:r>
          </a:p>
          <a:p>
            <a:pPr algn="just"/>
            <a:r>
              <a:rPr lang="es-CO" sz="1200" b="1" dirty="0">
                <a:latin typeface="Segoe UI Light" panose="020B0502040204020203" pitchFamily="34" charset="0"/>
              </a:rPr>
              <a:t>Caracterizar el acceso a servicios de acueducto, alcantarillado, manejo y disposición de residuos sólidos en los entornos</a:t>
            </a:r>
            <a:endParaRPr lang="es-CO" sz="1200" dirty="0">
              <a:latin typeface="Segoe UI Light" panose="020B0502040204020203" pitchFamily="34" charset="0"/>
            </a:endParaRPr>
          </a:p>
          <a:p>
            <a:pPr marL="171450" indent="-171450" algn="just">
              <a:buFont typeface="Arial" panose="020B0604020202020204" pitchFamily="34" charset="0"/>
              <a:buChar char="•"/>
            </a:pPr>
            <a:r>
              <a:rPr lang="es-CO" sz="1200" dirty="0">
                <a:latin typeface="Segoe UI Light" panose="020B0502040204020203" pitchFamily="34" charset="0"/>
              </a:rPr>
              <a:t>Valorar las condiciones de disponibilidad y manejo de agua para consumo humano y del recurso hídrico.</a:t>
            </a:r>
          </a:p>
          <a:p>
            <a:pPr marL="171450" indent="-171450" algn="just">
              <a:buFont typeface="Arial" panose="020B0604020202020204" pitchFamily="34" charset="0"/>
              <a:buChar char="•"/>
            </a:pPr>
            <a:r>
              <a:rPr lang="es-CO" sz="1200" dirty="0">
                <a:latin typeface="Segoe UI Light" panose="020B0502040204020203" pitchFamily="34" charset="0"/>
              </a:rPr>
              <a:t>Caracterizar las practicas del manejo de los residuos solidos en los entornos.</a:t>
            </a:r>
          </a:p>
          <a:p>
            <a:pPr algn="just"/>
            <a:endParaRPr lang="es-CO" sz="1200" b="1" dirty="0">
              <a:latin typeface="Segoe UI Light" panose="020B0502040204020203" pitchFamily="34" charset="0"/>
            </a:endParaRPr>
          </a:p>
          <a:p>
            <a:pPr algn="just"/>
            <a:r>
              <a:rPr lang="es-CO" sz="1200" b="1" dirty="0">
                <a:latin typeface="Segoe UI Light" panose="020B0502040204020203" pitchFamily="34" charset="0"/>
              </a:rPr>
              <a:t>Intervenir, de acuerdo de los resultados de la caracterización, desde lo sectorial, intersectorial y comunitario, los determinantes y factores de acuerdo  a lo definido en la ruta integral de salud ambiental</a:t>
            </a:r>
          </a:p>
          <a:p>
            <a:pPr algn="just"/>
            <a:endParaRPr lang="es-CO" sz="1200" b="1" dirty="0">
              <a:latin typeface="Segoe UI Light" panose="020B0502040204020203" pitchFamily="34" charset="0"/>
            </a:endParaRPr>
          </a:p>
          <a:p>
            <a:pPr algn="just"/>
            <a:endParaRPr lang="es-CO" sz="1200" dirty="0">
              <a:latin typeface="Segoe UI Light" panose="020B0502040204020203" pitchFamily="34" charset="0"/>
            </a:endParaRPr>
          </a:p>
        </p:txBody>
      </p:sp>
      <p:pic>
        <p:nvPicPr>
          <p:cNvPr id="9" name="Imagen 8">
            <a:extLst>
              <a:ext uri="{FF2B5EF4-FFF2-40B4-BE49-F238E27FC236}">
                <a16:creationId xmlns:a16="http://schemas.microsoft.com/office/drawing/2014/main" id="{EBAA4B94-A964-41CE-BF2E-FA98AD002FA2}"/>
              </a:ext>
            </a:extLst>
          </p:cNvPr>
          <p:cNvPicPr>
            <a:picLocks noChangeAspect="1"/>
          </p:cNvPicPr>
          <p:nvPr/>
        </p:nvPicPr>
        <p:blipFill>
          <a:blip r:embed="rId3"/>
          <a:stretch>
            <a:fillRect/>
          </a:stretch>
        </p:blipFill>
        <p:spPr>
          <a:xfrm>
            <a:off x="5638242" y="1482169"/>
            <a:ext cx="402565" cy="331524"/>
          </a:xfrm>
          <a:prstGeom prst="rect">
            <a:avLst/>
          </a:prstGeom>
        </p:spPr>
      </p:pic>
    </p:spTree>
    <p:extLst>
      <p:ext uri="{BB962C8B-B14F-4D97-AF65-F5344CB8AC3E}">
        <p14:creationId xmlns:p14="http://schemas.microsoft.com/office/powerpoint/2010/main" val="1900275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008112"/>
          </a:xfrm>
        </p:spPr>
        <p:txBody>
          <a:bodyPr>
            <a:noAutofit/>
          </a:bodyPr>
          <a:lstStyle/>
          <a:p>
            <a:pPr lvl="0" algn="ctr"/>
            <a:r>
              <a:rPr lang="es-CO" sz="1800" dirty="0"/>
              <a:t>NORMA TECNICA Detección Temprana de las alteraciones del Crecimiento y Desarrollo (Menores de 10 años) Y DEL JOVEN 10 A 29 AÑOS, DEL ADULTO Y DE alteraciones de la agudeza visual</a:t>
            </a:r>
            <a:br>
              <a:rPr lang="es-CO" sz="1800" dirty="0"/>
            </a:br>
            <a:r>
              <a:rPr lang="es-CO" sz="1800" dirty="0"/>
              <a:t>ruta de promoción y mantenimiento de la salud</a:t>
            </a:r>
            <a:br>
              <a:rPr lang="es-CO" sz="1800" dirty="0"/>
            </a:br>
            <a:br>
              <a:rPr lang="es-CO" sz="1800" dirty="0"/>
            </a:br>
            <a:endParaRPr lang="es-CO" sz="1800" dirty="0"/>
          </a:p>
        </p:txBody>
      </p:sp>
      <p:sp>
        <p:nvSpPr>
          <p:cNvPr id="5" name="3 Título"/>
          <p:cNvSpPr txBox="1">
            <a:spLocks/>
          </p:cNvSpPr>
          <p:nvPr/>
        </p:nvSpPr>
        <p:spPr>
          <a:xfrm>
            <a:off x="277332" y="1196752"/>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11" name="10 CuadroTexto"/>
          <p:cNvSpPr txBox="1"/>
          <p:nvPr/>
        </p:nvSpPr>
        <p:spPr>
          <a:xfrm>
            <a:off x="196052" y="1547356"/>
            <a:ext cx="8458200" cy="646331"/>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DEL SERVICIO</a:t>
            </a:r>
          </a:p>
          <a:p>
            <a:pPr algn="just"/>
            <a:r>
              <a:rPr lang="es-CO" sz="2000" b="1" dirty="0">
                <a:solidFill>
                  <a:srgbClr val="FF0000"/>
                </a:solidFill>
                <a:latin typeface="Arial" panose="020B0604020202020204" pitchFamily="34" charset="0"/>
                <a:cs typeface="Arial" panose="020B0604020202020204" pitchFamily="34" charset="0"/>
              </a:rPr>
              <a:t>Actualmente la RIA PROMOCION Y MANTENIMIENTO DE LA SALUD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93687"/>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16D1AC45-1F1B-4B5B-AD4C-C5896240FD5F}"/>
              </a:ext>
            </a:extLst>
          </p:cNvPr>
          <p:cNvSpPr txBox="1"/>
          <p:nvPr/>
        </p:nvSpPr>
        <p:spPr>
          <a:xfrm>
            <a:off x="2919411" y="5129446"/>
            <a:ext cx="2714305" cy="343714"/>
          </a:xfrm>
          <a:prstGeom prst="rect">
            <a:avLst/>
          </a:prstGeom>
          <a:noFill/>
        </p:spPr>
        <p:txBody>
          <a:bodyPr wrap="square" rtlCol="0">
            <a:spAutoFit/>
          </a:bodyPr>
          <a:lstStyle/>
          <a:p>
            <a:endParaRPr lang="es-CO" dirty="0"/>
          </a:p>
        </p:txBody>
      </p:sp>
      <p:sp>
        <p:nvSpPr>
          <p:cNvPr id="7" name="Llamada rectangular 49">
            <a:extLst>
              <a:ext uri="{FF2B5EF4-FFF2-40B4-BE49-F238E27FC236}">
                <a16:creationId xmlns:a16="http://schemas.microsoft.com/office/drawing/2014/main" id="{C69D1D5B-0FA0-40B4-96EA-C2EA0187E9FD}"/>
              </a:ext>
            </a:extLst>
          </p:cNvPr>
          <p:cNvSpPr/>
          <p:nvPr/>
        </p:nvSpPr>
        <p:spPr>
          <a:xfrm>
            <a:off x="107504" y="2858658"/>
            <a:ext cx="3042081" cy="2395699"/>
          </a:xfrm>
          <a:prstGeom prst="wedgeRectCallout">
            <a:avLst>
              <a:gd name="adj1" fmla="val 71277"/>
              <a:gd name="adj2" fmla="val -9712"/>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chemeClr val="tx2">
                    <a:lumMod val="60000"/>
                    <a:lumOff val="40000"/>
                  </a:schemeClr>
                </a:solidFill>
              </a:ln>
              <a:noFill/>
            </a:endParaRPr>
          </a:p>
        </p:txBody>
      </p:sp>
      <p:sp>
        <p:nvSpPr>
          <p:cNvPr id="8" name="CuadroTexto 7">
            <a:extLst>
              <a:ext uri="{FF2B5EF4-FFF2-40B4-BE49-F238E27FC236}">
                <a16:creationId xmlns:a16="http://schemas.microsoft.com/office/drawing/2014/main" id="{96DF39D7-D2AB-4479-97C9-C1F5F4E2571D}"/>
              </a:ext>
            </a:extLst>
          </p:cNvPr>
          <p:cNvSpPr txBox="1"/>
          <p:nvPr/>
        </p:nvSpPr>
        <p:spPr>
          <a:xfrm>
            <a:off x="0" y="3047535"/>
            <a:ext cx="3069788" cy="2123658"/>
          </a:xfrm>
          <a:prstGeom prst="rect">
            <a:avLst/>
          </a:prstGeom>
          <a:noFill/>
        </p:spPr>
        <p:txBody>
          <a:bodyPr wrap="square" rtlCol="0">
            <a:spAutoFit/>
          </a:bodyPr>
          <a:lstStyle/>
          <a:p>
            <a:pPr algn="just"/>
            <a:r>
              <a:rPr lang="es-CO" sz="1100" b="1" dirty="0">
                <a:latin typeface="Segoe UI Light" panose="020B0502040204020203" pitchFamily="34" charset="0"/>
              </a:rPr>
              <a:t>Caracterizar y describir el contexto ambiental de los entornos</a:t>
            </a:r>
            <a:r>
              <a:rPr lang="es-CO" sz="1100" dirty="0">
                <a:latin typeface="Segoe UI Light" panose="020B0502040204020203" pitchFamily="34" charset="0"/>
              </a:rPr>
              <a:t> </a:t>
            </a:r>
          </a:p>
          <a:p>
            <a:pPr algn="just"/>
            <a:r>
              <a:rPr lang="es-CO" sz="1100" b="1" dirty="0">
                <a:latin typeface="Segoe UI Light" panose="020B0502040204020203" pitchFamily="34" charset="0"/>
              </a:rPr>
              <a:t>Caracterizar el acceso a servicios de acueducto, alcantarillado, manejo y disposición de residuos sólidos en los entornos</a:t>
            </a:r>
            <a:endParaRPr lang="es-CO" sz="1100" dirty="0">
              <a:latin typeface="Segoe UI Light" panose="020B0502040204020203" pitchFamily="34" charset="0"/>
            </a:endParaRPr>
          </a:p>
          <a:p>
            <a:pPr algn="just"/>
            <a:r>
              <a:rPr lang="es-CO" sz="1100" b="1" dirty="0">
                <a:latin typeface="Segoe UI Light" panose="020B0502040204020203" pitchFamily="34" charset="0"/>
              </a:rPr>
              <a:t>Intervenir, de acuerdo de los resultados de la caracterización, desde lo sectorial, intersectorial y comunitario, los determinantes y factores de acuerdo  a lo definido en la ruta integral de salud ambiental</a:t>
            </a:r>
          </a:p>
          <a:p>
            <a:endParaRPr lang="es-CO" sz="1100" b="1" dirty="0">
              <a:latin typeface="Segoe UI Light" panose="020B0502040204020203" pitchFamily="34" charset="0"/>
            </a:endParaRPr>
          </a:p>
          <a:p>
            <a:endParaRPr lang="es-CO" sz="1100" dirty="0">
              <a:latin typeface="Segoe UI Light" panose="020B0502040204020203" pitchFamily="34" charset="0"/>
            </a:endParaRPr>
          </a:p>
        </p:txBody>
      </p:sp>
      <p:pic>
        <p:nvPicPr>
          <p:cNvPr id="9" name="Imagen 8">
            <a:extLst>
              <a:ext uri="{FF2B5EF4-FFF2-40B4-BE49-F238E27FC236}">
                <a16:creationId xmlns:a16="http://schemas.microsoft.com/office/drawing/2014/main" id="{388626B9-9DED-4F6F-AD28-9F960B105196}"/>
              </a:ext>
            </a:extLst>
          </p:cNvPr>
          <p:cNvPicPr>
            <a:picLocks noChangeAspect="1"/>
          </p:cNvPicPr>
          <p:nvPr/>
        </p:nvPicPr>
        <p:blipFill>
          <a:blip r:embed="rId3"/>
          <a:stretch>
            <a:fillRect/>
          </a:stretch>
        </p:blipFill>
        <p:spPr>
          <a:xfrm>
            <a:off x="424344" y="1009790"/>
            <a:ext cx="378211" cy="378211"/>
          </a:xfrm>
          <a:prstGeom prst="rect">
            <a:avLst/>
          </a:prstGeom>
        </p:spPr>
      </p:pic>
    </p:spTree>
    <p:extLst>
      <p:ext uri="{BB962C8B-B14F-4D97-AF65-F5344CB8AC3E}">
        <p14:creationId xmlns:p14="http://schemas.microsoft.com/office/powerpoint/2010/main" val="225763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2272" y="116633"/>
            <a:ext cx="8458200" cy="792088"/>
          </a:xfrm>
        </p:spPr>
        <p:txBody>
          <a:bodyPr>
            <a:normAutofit/>
          </a:bodyPr>
          <a:lstStyle/>
          <a:p>
            <a:pPr algn="ctr"/>
            <a:r>
              <a:rPr lang="es-CO" dirty="0"/>
              <a:t>antecedente NORMATIVO</a:t>
            </a:r>
          </a:p>
        </p:txBody>
      </p:sp>
      <p:sp>
        <p:nvSpPr>
          <p:cNvPr id="3" name="2 Flecha derecha"/>
          <p:cNvSpPr/>
          <p:nvPr/>
        </p:nvSpPr>
        <p:spPr>
          <a:xfrm>
            <a:off x="251520" y="3068960"/>
            <a:ext cx="864096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5" name="4 Rectángulo redondeado"/>
          <p:cNvSpPr/>
          <p:nvPr/>
        </p:nvSpPr>
        <p:spPr>
          <a:xfrm>
            <a:off x="3531337" y="3123460"/>
            <a:ext cx="57606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1994</a:t>
            </a:r>
          </a:p>
        </p:txBody>
      </p:sp>
      <p:cxnSp>
        <p:nvCxnSpPr>
          <p:cNvPr id="7" name="6 Conector recto de flecha"/>
          <p:cNvCxnSpPr/>
          <p:nvPr/>
        </p:nvCxnSpPr>
        <p:spPr>
          <a:xfrm flipH="1">
            <a:off x="3819369" y="3717032"/>
            <a:ext cx="5693"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7 Rectángulo"/>
          <p:cNvSpPr/>
          <p:nvPr/>
        </p:nvSpPr>
        <p:spPr>
          <a:xfrm>
            <a:off x="2741229" y="4720514"/>
            <a:ext cx="2262819" cy="16608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Regula la organización y funcionamiento de las EPS y la protección al usuario en el Sistema Nacional de Seguridad Social en Salud</a:t>
            </a:r>
          </a:p>
          <a:p>
            <a:pPr algn="ctr"/>
            <a:r>
              <a:rPr lang="es-CO" sz="1100" dirty="0">
                <a:solidFill>
                  <a:schemeClr val="tx1"/>
                </a:solidFill>
                <a:latin typeface="Arial" panose="020B0604020202020204" pitchFamily="34" charset="0"/>
                <a:cs typeface="Arial" panose="020B0604020202020204" pitchFamily="34" charset="0"/>
              </a:rPr>
              <a:t>ARTICULO 2o. RESPONSABILIDADES DE LAS EPS. b. </a:t>
            </a:r>
            <a:r>
              <a:rPr lang="es-CO" sz="1100" b="1" dirty="0">
                <a:solidFill>
                  <a:schemeClr val="tx1"/>
                </a:solidFill>
                <a:latin typeface="Arial" panose="020B0604020202020204" pitchFamily="34" charset="0"/>
                <a:cs typeface="Arial" panose="020B0604020202020204" pitchFamily="34" charset="0"/>
              </a:rPr>
              <a:t>Administrar el riesgo en salud de sus afiliados</a:t>
            </a:r>
            <a:r>
              <a:rPr lang="es-CO" sz="1100" dirty="0">
                <a:solidFill>
                  <a:schemeClr val="tx1"/>
                </a:solidFill>
                <a:latin typeface="Arial" panose="020B0604020202020204" pitchFamily="34" charset="0"/>
                <a:cs typeface="Arial" panose="020B0604020202020204" pitchFamily="34" charset="0"/>
              </a:rPr>
              <a:t>.</a:t>
            </a:r>
          </a:p>
        </p:txBody>
      </p:sp>
      <p:pic>
        <p:nvPicPr>
          <p:cNvPr id="10" name="9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079" y="4365104"/>
            <a:ext cx="1519071" cy="346590"/>
          </a:xfrm>
          <a:prstGeom prst="rect">
            <a:avLst/>
          </a:prstGeom>
        </p:spPr>
      </p:pic>
      <p:sp>
        <p:nvSpPr>
          <p:cNvPr id="12" name="11 Rectángulo redondeado"/>
          <p:cNvSpPr/>
          <p:nvPr/>
        </p:nvSpPr>
        <p:spPr>
          <a:xfrm>
            <a:off x="6271240" y="3144175"/>
            <a:ext cx="57606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1998</a:t>
            </a:r>
          </a:p>
        </p:txBody>
      </p:sp>
      <p:pic>
        <p:nvPicPr>
          <p:cNvPr id="13" name="12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557" y="4365104"/>
            <a:ext cx="1613016" cy="280062"/>
          </a:xfrm>
          <a:prstGeom prst="rect">
            <a:avLst/>
          </a:prstGeom>
        </p:spPr>
      </p:pic>
      <p:sp>
        <p:nvSpPr>
          <p:cNvPr id="14" name="13 Rectángulo"/>
          <p:cNvSpPr/>
          <p:nvPr/>
        </p:nvSpPr>
        <p:spPr>
          <a:xfrm>
            <a:off x="5369583" y="4653136"/>
            <a:ext cx="2334827" cy="10801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Establece el </a:t>
            </a:r>
            <a:r>
              <a:rPr lang="es-CO" sz="1100" b="1" u="sng" dirty="0">
                <a:solidFill>
                  <a:schemeClr val="tx1"/>
                </a:solidFill>
                <a:latin typeface="Arial" panose="020B0604020202020204" pitchFamily="34" charset="0"/>
                <a:cs typeface="Arial" panose="020B0604020202020204" pitchFamily="34" charset="0"/>
              </a:rPr>
              <a:t>obligatorio cumplimiento</a:t>
            </a:r>
            <a:r>
              <a:rPr lang="es-CO" sz="1100" dirty="0">
                <a:solidFill>
                  <a:schemeClr val="tx1"/>
                </a:solidFill>
                <a:latin typeface="Arial" panose="020B0604020202020204" pitchFamily="34" charset="0"/>
                <a:cs typeface="Arial" panose="020B0604020202020204" pitchFamily="34" charset="0"/>
              </a:rPr>
              <a:t> de las actividades, procedimientos e intervenciones de demanda inducida y la atención de enfermedades de interés en salud pública</a:t>
            </a:r>
          </a:p>
        </p:txBody>
      </p:sp>
      <p:cxnSp>
        <p:nvCxnSpPr>
          <p:cNvPr id="15" name="14 Conector recto de flecha"/>
          <p:cNvCxnSpPr/>
          <p:nvPr/>
        </p:nvCxnSpPr>
        <p:spPr>
          <a:xfrm>
            <a:off x="6559272" y="3717032"/>
            <a:ext cx="0" cy="6514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17 Rectángulo redondeado"/>
          <p:cNvSpPr/>
          <p:nvPr/>
        </p:nvSpPr>
        <p:spPr>
          <a:xfrm>
            <a:off x="7437252" y="3140968"/>
            <a:ext cx="576064"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2000</a:t>
            </a:r>
          </a:p>
        </p:txBody>
      </p:sp>
      <p:cxnSp>
        <p:nvCxnSpPr>
          <p:cNvPr id="20" name="19 Conector recto de flecha"/>
          <p:cNvCxnSpPr/>
          <p:nvPr/>
        </p:nvCxnSpPr>
        <p:spPr>
          <a:xfrm flipV="1">
            <a:off x="7714295" y="2447769"/>
            <a:ext cx="0" cy="69319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2" name="21 Rectángulo redondeado"/>
          <p:cNvSpPr/>
          <p:nvPr/>
        </p:nvSpPr>
        <p:spPr>
          <a:xfrm>
            <a:off x="799703" y="3123460"/>
            <a:ext cx="576064"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1991</a:t>
            </a:r>
          </a:p>
        </p:txBody>
      </p:sp>
      <p:cxnSp>
        <p:nvCxnSpPr>
          <p:cNvPr id="23" name="22 Conector recto de flecha"/>
          <p:cNvCxnSpPr/>
          <p:nvPr/>
        </p:nvCxnSpPr>
        <p:spPr>
          <a:xfrm>
            <a:off x="1093428" y="3717032"/>
            <a:ext cx="0" cy="50405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4" name="23 Rectángulo"/>
          <p:cNvSpPr/>
          <p:nvPr/>
        </p:nvSpPr>
        <p:spPr>
          <a:xfrm>
            <a:off x="29582" y="4947340"/>
            <a:ext cx="2262819" cy="14339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Artículo 49. La atención de la salud y el saneamiento ambiental son servicios públicos a cargo</a:t>
            </a:r>
          </a:p>
          <a:p>
            <a:pPr algn="ctr"/>
            <a:r>
              <a:rPr lang="es-CO" sz="1100" dirty="0">
                <a:solidFill>
                  <a:schemeClr val="tx1"/>
                </a:solidFill>
                <a:latin typeface="Arial" panose="020B0604020202020204" pitchFamily="34" charset="0"/>
                <a:cs typeface="Arial" panose="020B0604020202020204" pitchFamily="34" charset="0"/>
              </a:rPr>
              <a:t>del Estado. Se garantiza a todas las personas el acceso a los servicios de </a:t>
            </a:r>
            <a:r>
              <a:rPr lang="es-CO" sz="1100" b="1" u="sng" dirty="0">
                <a:solidFill>
                  <a:schemeClr val="tx1"/>
                </a:solidFill>
                <a:latin typeface="Arial" panose="020B0604020202020204" pitchFamily="34" charset="0"/>
                <a:cs typeface="Arial" panose="020B0604020202020204" pitchFamily="34" charset="0"/>
              </a:rPr>
              <a:t>promoción, protección </a:t>
            </a:r>
            <a:r>
              <a:rPr lang="es-CO" sz="1100" dirty="0">
                <a:solidFill>
                  <a:schemeClr val="tx1"/>
                </a:solidFill>
                <a:latin typeface="Arial" panose="020B0604020202020204" pitchFamily="34" charset="0"/>
                <a:cs typeface="Arial" panose="020B0604020202020204" pitchFamily="34" charset="0"/>
              </a:rPr>
              <a:t>y recuperación de la salud. </a:t>
            </a:r>
          </a:p>
        </p:txBody>
      </p:sp>
      <p:pic>
        <p:nvPicPr>
          <p:cNvPr id="27" name="26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509" y="4221088"/>
            <a:ext cx="1717838" cy="705961"/>
          </a:xfrm>
          <a:prstGeom prst="rect">
            <a:avLst/>
          </a:prstGeom>
        </p:spPr>
      </p:pic>
      <p:sp>
        <p:nvSpPr>
          <p:cNvPr id="28" name="27 Rectángulo redondeado"/>
          <p:cNvSpPr/>
          <p:nvPr/>
        </p:nvSpPr>
        <p:spPr>
          <a:xfrm>
            <a:off x="2051720" y="3102498"/>
            <a:ext cx="576064"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1993</a:t>
            </a:r>
          </a:p>
        </p:txBody>
      </p:sp>
      <p:sp>
        <p:nvSpPr>
          <p:cNvPr id="30" name="29 Rectángulo"/>
          <p:cNvSpPr/>
          <p:nvPr/>
        </p:nvSpPr>
        <p:spPr>
          <a:xfrm>
            <a:off x="1115616" y="836713"/>
            <a:ext cx="2506724" cy="12961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Crea el sistema de seguridad social integral: conjunto armónico de entidades públicas y privadas, normas y procedimientos, conformado por los regímenes para pensiones, salud, riesgos profesionales y los servicios sociales</a:t>
            </a:r>
          </a:p>
        </p:txBody>
      </p:sp>
      <p:cxnSp>
        <p:nvCxnSpPr>
          <p:cNvPr id="31" name="30 Conector recto de flecha"/>
          <p:cNvCxnSpPr/>
          <p:nvPr/>
        </p:nvCxnSpPr>
        <p:spPr>
          <a:xfrm flipV="1">
            <a:off x="2339752" y="2492896"/>
            <a:ext cx="0" cy="57606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pic>
        <p:nvPicPr>
          <p:cNvPr id="33" name="32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3311" y="2157247"/>
            <a:ext cx="1638529" cy="407520"/>
          </a:xfrm>
          <a:prstGeom prst="rect">
            <a:avLst/>
          </a:prstGeom>
        </p:spPr>
      </p:pic>
      <p:pic>
        <p:nvPicPr>
          <p:cNvPr id="34" name="33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2204338"/>
            <a:ext cx="1512168" cy="360566"/>
          </a:xfrm>
          <a:prstGeom prst="rect">
            <a:avLst/>
          </a:prstGeom>
        </p:spPr>
      </p:pic>
      <p:sp>
        <p:nvSpPr>
          <p:cNvPr id="35" name="34 Rectángulo"/>
          <p:cNvSpPr/>
          <p:nvPr/>
        </p:nvSpPr>
        <p:spPr>
          <a:xfrm>
            <a:off x="3903209" y="836713"/>
            <a:ext cx="2324975" cy="136815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Establece las actividades y los procedimientos para el desarrollo de las acciones de promoción y prevención en el SGSSS de </a:t>
            </a:r>
            <a:r>
              <a:rPr lang="es-CO" sz="1100" b="1" u="sng" dirty="0">
                <a:solidFill>
                  <a:schemeClr val="tx1"/>
                </a:solidFill>
                <a:latin typeface="Arial" panose="020B0604020202020204" pitchFamily="34" charset="0"/>
                <a:cs typeface="Arial" panose="020B0604020202020204" pitchFamily="34" charset="0"/>
              </a:rPr>
              <a:t>obligatorio cumplimiento </a:t>
            </a:r>
            <a:r>
              <a:rPr lang="es-CO" sz="1100" dirty="0">
                <a:solidFill>
                  <a:schemeClr val="tx1"/>
                </a:solidFill>
                <a:latin typeface="Arial" panose="020B0604020202020204" pitchFamily="34" charset="0"/>
                <a:cs typeface="Arial" panose="020B0604020202020204" pitchFamily="34" charset="0"/>
              </a:rPr>
              <a:t>por parte de las EPS, las Entidades Adaptadas, las ARS y las IPS públicas.</a:t>
            </a:r>
          </a:p>
        </p:txBody>
      </p:sp>
      <p:sp>
        <p:nvSpPr>
          <p:cNvPr id="36" name="35 Rectángulo redondeado"/>
          <p:cNvSpPr/>
          <p:nvPr/>
        </p:nvSpPr>
        <p:spPr>
          <a:xfrm>
            <a:off x="4860032" y="3140968"/>
            <a:ext cx="576064" cy="57606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1994</a:t>
            </a:r>
          </a:p>
        </p:txBody>
      </p:sp>
      <p:cxnSp>
        <p:nvCxnSpPr>
          <p:cNvPr id="37" name="36 Conector recto de flecha"/>
          <p:cNvCxnSpPr/>
          <p:nvPr/>
        </p:nvCxnSpPr>
        <p:spPr>
          <a:xfrm flipV="1">
            <a:off x="5163346" y="2564904"/>
            <a:ext cx="0" cy="57606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1" name="40 Rectángulo"/>
          <p:cNvSpPr/>
          <p:nvPr/>
        </p:nvSpPr>
        <p:spPr>
          <a:xfrm>
            <a:off x="6303045" y="764704"/>
            <a:ext cx="2802729" cy="136815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Establece las actividades, procedimientos e intervenciones de DI y </a:t>
            </a:r>
            <a:r>
              <a:rPr lang="es-CO" sz="1100" b="1" u="sng" dirty="0">
                <a:solidFill>
                  <a:schemeClr val="tx1"/>
                </a:solidFill>
                <a:latin typeface="Arial" panose="020B0604020202020204" pitchFamily="34" charset="0"/>
                <a:cs typeface="Arial" panose="020B0604020202020204" pitchFamily="34" charset="0"/>
              </a:rPr>
              <a:t>obligatorio cumplimiento </a:t>
            </a:r>
            <a:r>
              <a:rPr lang="es-CO" sz="1100" dirty="0">
                <a:solidFill>
                  <a:schemeClr val="tx1"/>
                </a:solidFill>
                <a:latin typeface="Arial" panose="020B0604020202020204" pitchFamily="34" charset="0"/>
                <a:cs typeface="Arial" panose="020B0604020202020204" pitchFamily="34" charset="0"/>
              </a:rPr>
              <a:t>y se adoptan las normas técnicas y guías de atención para el desarrollo de las acciones de protección específica y detección temprana y la atención de enfermedades de interés en salud pública</a:t>
            </a:r>
          </a:p>
        </p:txBody>
      </p:sp>
      <p:pic>
        <p:nvPicPr>
          <p:cNvPr id="42" name="41 Imagen"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1959" y="2169123"/>
            <a:ext cx="1742489" cy="323773"/>
          </a:xfrm>
          <a:prstGeom prst="rect">
            <a:avLst/>
          </a:prstGeom>
        </p:spPr>
      </p:pic>
      <p:sp>
        <p:nvSpPr>
          <p:cNvPr id="40" name="39 Elipse"/>
          <p:cNvSpPr/>
          <p:nvPr/>
        </p:nvSpPr>
        <p:spPr>
          <a:xfrm>
            <a:off x="6287048" y="476672"/>
            <a:ext cx="2765255" cy="2520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4196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1008112"/>
          </a:xfrm>
        </p:spPr>
        <p:txBody>
          <a:bodyPr>
            <a:noAutofit/>
          </a:bodyPr>
          <a:lstStyle/>
          <a:p>
            <a:pPr lvl="0" algn="ctr"/>
            <a:r>
              <a:rPr lang="es-CO" sz="1800" dirty="0"/>
              <a:t>NORMA TECNICA Detección Temprana de las alteraciones del Crecimiento y Desarrollo (Menores de 10 años) Y DEL JOVEN 10 A 29 AÑOS, DEL ADULTO Y DE alteraciones de la agudeza visual</a:t>
            </a:r>
            <a:br>
              <a:rPr lang="es-CO" sz="1800" dirty="0"/>
            </a:br>
            <a:r>
              <a:rPr lang="es-CO" sz="1800" dirty="0"/>
              <a:t>ruta de promoción y mantenimiento de la salud</a:t>
            </a:r>
            <a:br>
              <a:rPr lang="es-CO" sz="1800" dirty="0"/>
            </a:br>
            <a:br>
              <a:rPr lang="es-CO" sz="1800" dirty="0"/>
            </a:br>
            <a:endParaRPr lang="es-CO" sz="1800" dirty="0"/>
          </a:p>
        </p:txBody>
      </p:sp>
      <p:sp>
        <p:nvSpPr>
          <p:cNvPr id="5" name="3 Título"/>
          <p:cNvSpPr txBox="1">
            <a:spLocks/>
          </p:cNvSpPr>
          <p:nvPr/>
        </p:nvSpPr>
        <p:spPr>
          <a:xfrm>
            <a:off x="277332" y="1196752"/>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11" name="10 CuadroTexto"/>
          <p:cNvSpPr txBox="1"/>
          <p:nvPr/>
        </p:nvSpPr>
        <p:spPr>
          <a:xfrm>
            <a:off x="196052" y="1547356"/>
            <a:ext cx="8458200" cy="646331"/>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5. CARACTERÍSTICAS DEL SERVICIO</a:t>
            </a:r>
          </a:p>
          <a:p>
            <a:pPr algn="just"/>
            <a:r>
              <a:rPr lang="es-CO" sz="2000" b="1" dirty="0">
                <a:solidFill>
                  <a:srgbClr val="FF0000"/>
                </a:solidFill>
                <a:latin typeface="Arial" panose="020B0604020202020204" pitchFamily="34" charset="0"/>
                <a:cs typeface="Arial" panose="020B0604020202020204" pitchFamily="34" charset="0"/>
              </a:rPr>
              <a:t>Actualmente la RIA PROMOCION Y MANTENIMIENTO DE LA SALUD</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93687"/>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adroTexto 5">
            <a:extLst>
              <a:ext uri="{FF2B5EF4-FFF2-40B4-BE49-F238E27FC236}">
                <a16:creationId xmlns:a16="http://schemas.microsoft.com/office/drawing/2014/main" id="{16D1AC45-1F1B-4B5B-AD4C-C5896240FD5F}"/>
              </a:ext>
            </a:extLst>
          </p:cNvPr>
          <p:cNvSpPr txBox="1"/>
          <p:nvPr/>
        </p:nvSpPr>
        <p:spPr>
          <a:xfrm>
            <a:off x="2919411" y="5129446"/>
            <a:ext cx="2714305" cy="343714"/>
          </a:xfrm>
          <a:prstGeom prst="rect">
            <a:avLst/>
          </a:prstGeom>
          <a:noFill/>
        </p:spPr>
        <p:txBody>
          <a:bodyPr wrap="square" rtlCol="0">
            <a:spAutoFit/>
          </a:bodyPr>
          <a:lstStyle/>
          <a:p>
            <a:endParaRPr lang="es-CO" dirty="0"/>
          </a:p>
        </p:txBody>
      </p:sp>
      <p:pic>
        <p:nvPicPr>
          <p:cNvPr id="9" name="Imagen 8">
            <a:extLst>
              <a:ext uri="{FF2B5EF4-FFF2-40B4-BE49-F238E27FC236}">
                <a16:creationId xmlns:a16="http://schemas.microsoft.com/office/drawing/2014/main" id="{388626B9-9DED-4F6F-AD28-9F960B105196}"/>
              </a:ext>
            </a:extLst>
          </p:cNvPr>
          <p:cNvPicPr>
            <a:picLocks noChangeAspect="1"/>
          </p:cNvPicPr>
          <p:nvPr/>
        </p:nvPicPr>
        <p:blipFill>
          <a:blip r:embed="rId3"/>
          <a:stretch>
            <a:fillRect/>
          </a:stretch>
        </p:blipFill>
        <p:spPr>
          <a:xfrm>
            <a:off x="424344" y="1009790"/>
            <a:ext cx="378211" cy="378211"/>
          </a:xfrm>
          <a:prstGeom prst="rect">
            <a:avLst/>
          </a:prstGeom>
        </p:spPr>
      </p:pic>
      <p:pic>
        <p:nvPicPr>
          <p:cNvPr id="10" name="Imagen 9">
            <a:extLst>
              <a:ext uri="{FF2B5EF4-FFF2-40B4-BE49-F238E27FC236}">
                <a16:creationId xmlns:a16="http://schemas.microsoft.com/office/drawing/2014/main" id="{EEAC5AE4-C9E3-4377-B8A6-4129CA2BAD50}"/>
              </a:ext>
            </a:extLst>
          </p:cNvPr>
          <p:cNvPicPr>
            <a:picLocks noChangeAspect="1"/>
          </p:cNvPicPr>
          <p:nvPr/>
        </p:nvPicPr>
        <p:blipFill>
          <a:blip r:embed="rId4"/>
          <a:stretch>
            <a:fillRect/>
          </a:stretch>
        </p:blipFill>
        <p:spPr>
          <a:xfrm flipV="1">
            <a:off x="5709948" y="3782067"/>
            <a:ext cx="4851803" cy="2835908"/>
          </a:xfrm>
          <a:prstGeom prst="rect">
            <a:avLst/>
          </a:prstGeom>
        </p:spPr>
      </p:pic>
      <p:pic>
        <p:nvPicPr>
          <p:cNvPr id="13" name="Imagen 12">
            <a:extLst>
              <a:ext uri="{FF2B5EF4-FFF2-40B4-BE49-F238E27FC236}">
                <a16:creationId xmlns:a16="http://schemas.microsoft.com/office/drawing/2014/main" id="{010F3FEB-25EA-4A60-AF31-3396243B0A02}"/>
              </a:ext>
            </a:extLst>
          </p:cNvPr>
          <p:cNvPicPr>
            <a:picLocks noChangeAspect="1"/>
          </p:cNvPicPr>
          <p:nvPr/>
        </p:nvPicPr>
        <p:blipFill>
          <a:blip r:embed="rId5"/>
          <a:stretch>
            <a:fillRect/>
          </a:stretch>
        </p:blipFill>
        <p:spPr>
          <a:xfrm>
            <a:off x="6127806" y="3807627"/>
            <a:ext cx="564262" cy="391370"/>
          </a:xfrm>
          <a:prstGeom prst="rect">
            <a:avLst/>
          </a:prstGeom>
        </p:spPr>
      </p:pic>
      <p:sp>
        <p:nvSpPr>
          <p:cNvPr id="14" name="CuadroTexto 13">
            <a:extLst>
              <a:ext uri="{FF2B5EF4-FFF2-40B4-BE49-F238E27FC236}">
                <a16:creationId xmlns:a16="http://schemas.microsoft.com/office/drawing/2014/main" id="{999CB905-31C9-4D02-988B-349A6E0C3164}"/>
              </a:ext>
            </a:extLst>
          </p:cNvPr>
          <p:cNvSpPr txBox="1"/>
          <p:nvPr/>
        </p:nvSpPr>
        <p:spPr>
          <a:xfrm>
            <a:off x="6448053" y="4079537"/>
            <a:ext cx="3736725" cy="2462213"/>
          </a:xfrm>
          <a:prstGeom prst="rect">
            <a:avLst/>
          </a:prstGeom>
          <a:noFill/>
        </p:spPr>
        <p:txBody>
          <a:bodyPr wrap="square" rtlCol="0">
            <a:spAutoFit/>
          </a:bodyPr>
          <a:lstStyle/>
          <a:p>
            <a:pPr algn="just"/>
            <a:r>
              <a:rPr lang="es-CO" sz="1200" b="1" dirty="0">
                <a:latin typeface="Segoe UI Light" panose="020B0502040204020203" pitchFamily="34" charset="0"/>
              </a:rPr>
              <a:t>Caracterizar y describir el contexto ambiental de los entornos</a:t>
            </a:r>
            <a:endParaRPr lang="es-CO" sz="1200" dirty="0">
              <a:latin typeface="Segoe UI Light" panose="020B0502040204020203" pitchFamily="34" charset="0"/>
            </a:endParaRPr>
          </a:p>
          <a:p>
            <a:pPr algn="just"/>
            <a:r>
              <a:rPr lang="es-CO" sz="1200" dirty="0">
                <a:latin typeface="Segoe UI Light" panose="020B0502040204020203" pitchFamily="34" charset="0"/>
              </a:rPr>
              <a:t> </a:t>
            </a:r>
          </a:p>
          <a:p>
            <a:pPr algn="just"/>
            <a:r>
              <a:rPr lang="es-CO" sz="1200" b="1" dirty="0">
                <a:latin typeface="Segoe UI Light" panose="020B0502040204020203" pitchFamily="34" charset="0"/>
              </a:rPr>
              <a:t>Caracterizar el acceso a servicios de acueducto, alcantarillado, manejo y disposición de residuos sólidos en los entornos</a:t>
            </a:r>
            <a:endParaRPr lang="es-CO" sz="1200" dirty="0">
              <a:latin typeface="Segoe UI Light" panose="020B0502040204020203" pitchFamily="34" charset="0"/>
            </a:endParaRPr>
          </a:p>
          <a:p>
            <a:pPr algn="just"/>
            <a:endParaRPr lang="es-CO" sz="1200" b="1" dirty="0">
              <a:latin typeface="Segoe UI Light" panose="020B0502040204020203" pitchFamily="34" charset="0"/>
            </a:endParaRPr>
          </a:p>
          <a:p>
            <a:pPr algn="just"/>
            <a:r>
              <a:rPr lang="es-CO" sz="1200" b="1" dirty="0">
                <a:latin typeface="Segoe UI Light" panose="020B0502040204020203" pitchFamily="34" charset="0"/>
              </a:rPr>
              <a:t>Intervenir, de acuerdo de los resultados de la caracterización, desde lo sectorial, intersectorial y comunitario, los determinantes y factores de acuerdo  a lo definido en la ruta integral de salud ambiental</a:t>
            </a:r>
          </a:p>
          <a:p>
            <a:endParaRPr lang="es-CO" sz="1100" b="1" dirty="0">
              <a:latin typeface="Segoe UI Light" panose="020B0502040204020203" pitchFamily="34" charset="0"/>
            </a:endParaRPr>
          </a:p>
          <a:p>
            <a:endParaRPr lang="es-CO" sz="1100" dirty="0">
              <a:latin typeface="Segoe UI Light" panose="020B0502040204020203" pitchFamily="34" charset="0"/>
            </a:endParaRPr>
          </a:p>
        </p:txBody>
      </p:sp>
    </p:spTree>
    <p:extLst>
      <p:ext uri="{BB962C8B-B14F-4D97-AF65-F5344CB8AC3E}">
        <p14:creationId xmlns:p14="http://schemas.microsoft.com/office/powerpoint/2010/main" val="3133832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5 CuadroTexto"/>
          <p:cNvSpPr txBox="1"/>
          <p:nvPr/>
        </p:nvSpPr>
        <p:spPr>
          <a:xfrm>
            <a:off x="5868144" y="188640"/>
            <a:ext cx="2592288" cy="646331"/>
          </a:xfrm>
          <a:prstGeom prst="rect">
            <a:avLst/>
          </a:prstGeom>
          <a:noFill/>
        </p:spPr>
        <p:txBody>
          <a:bodyPr wrap="square" rtlCol="0">
            <a:spAutoFit/>
          </a:bodyPr>
          <a:lstStyle/>
          <a:p>
            <a:pPr algn="ctr"/>
            <a:r>
              <a:rPr lang="es-CO" b="1" dirty="0">
                <a:solidFill>
                  <a:srgbClr val="FF0000"/>
                </a:solidFill>
              </a:rPr>
              <a:t>PRIMERA INFANCIA</a:t>
            </a:r>
          </a:p>
          <a:p>
            <a:pPr algn="ctr"/>
            <a:r>
              <a:rPr lang="es-CO" b="1" dirty="0">
                <a:solidFill>
                  <a:srgbClr val="FF0000"/>
                </a:solidFill>
              </a:rPr>
              <a:t>0 A 5 AÑOS</a:t>
            </a:r>
          </a:p>
        </p:txBody>
      </p:sp>
    </p:spTree>
    <p:extLst>
      <p:ext uri="{BB962C8B-B14F-4D97-AF65-F5344CB8AC3E}">
        <p14:creationId xmlns:p14="http://schemas.microsoft.com/office/powerpoint/2010/main" val="1981839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CuadroTexto"/>
          <p:cNvSpPr txBox="1"/>
          <p:nvPr/>
        </p:nvSpPr>
        <p:spPr>
          <a:xfrm>
            <a:off x="5868144" y="188640"/>
            <a:ext cx="2592288" cy="646331"/>
          </a:xfrm>
          <a:prstGeom prst="rect">
            <a:avLst/>
          </a:prstGeom>
          <a:noFill/>
        </p:spPr>
        <p:txBody>
          <a:bodyPr wrap="square" rtlCol="0">
            <a:spAutoFit/>
          </a:bodyPr>
          <a:lstStyle/>
          <a:p>
            <a:pPr algn="ctr"/>
            <a:r>
              <a:rPr lang="es-CO" b="1" dirty="0">
                <a:solidFill>
                  <a:srgbClr val="FF0000"/>
                </a:solidFill>
              </a:rPr>
              <a:t>PRIMERA INFANCIA</a:t>
            </a:r>
          </a:p>
          <a:p>
            <a:pPr algn="ctr"/>
            <a:r>
              <a:rPr lang="es-CO" b="1" dirty="0">
                <a:solidFill>
                  <a:srgbClr val="FF0000"/>
                </a:solidFill>
              </a:rPr>
              <a:t>6 A 11 AÑOS</a:t>
            </a:r>
          </a:p>
        </p:txBody>
      </p:sp>
    </p:spTree>
    <p:extLst>
      <p:ext uri="{BB962C8B-B14F-4D97-AF65-F5344CB8AC3E}">
        <p14:creationId xmlns:p14="http://schemas.microsoft.com/office/powerpoint/2010/main" val="1757190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CuadroTexto"/>
          <p:cNvSpPr txBox="1"/>
          <p:nvPr/>
        </p:nvSpPr>
        <p:spPr>
          <a:xfrm>
            <a:off x="5868144" y="188640"/>
            <a:ext cx="2592288" cy="646331"/>
          </a:xfrm>
          <a:prstGeom prst="rect">
            <a:avLst/>
          </a:prstGeom>
          <a:noFill/>
        </p:spPr>
        <p:txBody>
          <a:bodyPr wrap="square" rtlCol="0">
            <a:spAutoFit/>
          </a:bodyPr>
          <a:lstStyle/>
          <a:p>
            <a:pPr algn="ctr"/>
            <a:r>
              <a:rPr lang="es-CO" b="1" dirty="0">
                <a:solidFill>
                  <a:srgbClr val="FF0000"/>
                </a:solidFill>
              </a:rPr>
              <a:t>ADOLESCENCIA</a:t>
            </a:r>
          </a:p>
          <a:p>
            <a:pPr algn="ctr"/>
            <a:r>
              <a:rPr lang="es-CO" b="1" dirty="0">
                <a:solidFill>
                  <a:srgbClr val="FF0000"/>
                </a:solidFill>
              </a:rPr>
              <a:t>12 A 17 AÑOS</a:t>
            </a:r>
          </a:p>
        </p:txBody>
      </p:sp>
    </p:spTree>
    <p:extLst>
      <p:ext uri="{BB962C8B-B14F-4D97-AF65-F5344CB8AC3E}">
        <p14:creationId xmlns:p14="http://schemas.microsoft.com/office/powerpoint/2010/main" val="3823377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3 CuadroTexto"/>
          <p:cNvSpPr txBox="1"/>
          <p:nvPr/>
        </p:nvSpPr>
        <p:spPr>
          <a:xfrm>
            <a:off x="5868144" y="188640"/>
            <a:ext cx="2592288" cy="646331"/>
          </a:xfrm>
          <a:prstGeom prst="rect">
            <a:avLst/>
          </a:prstGeom>
          <a:noFill/>
        </p:spPr>
        <p:txBody>
          <a:bodyPr wrap="square" rtlCol="0">
            <a:spAutoFit/>
          </a:bodyPr>
          <a:lstStyle/>
          <a:p>
            <a:pPr algn="ctr"/>
            <a:r>
              <a:rPr lang="es-CO" b="1" dirty="0">
                <a:solidFill>
                  <a:srgbClr val="FF0000"/>
                </a:solidFill>
              </a:rPr>
              <a:t>JUVENTUD</a:t>
            </a:r>
          </a:p>
          <a:p>
            <a:pPr algn="ctr"/>
            <a:r>
              <a:rPr lang="es-CO" b="1" dirty="0">
                <a:solidFill>
                  <a:srgbClr val="FF0000"/>
                </a:solidFill>
              </a:rPr>
              <a:t>18 A 28 AÑOS</a:t>
            </a:r>
          </a:p>
        </p:txBody>
      </p:sp>
    </p:spTree>
    <p:extLst>
      <p:ext uri="{BB962C8B-B14F-4D97-AF65-F5344CB8AC3E}">
        <p14:creationId xmlns:p14="http://schemas.microsoft.com/office/powerpoint/2010/main" val="385369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CuadroTexto"/>
          <p:cNvSpPr txBox="1"/>
          <p:nvPr/>
        </p:nvSpPr>
        <p:spPr>
          <a:xfrm>
            <a:off x="5868144" y="188640"/>
            <a:ext cx="2592288" cy="646331"/>
          </a:xfrm>
          <a:prstGeom prst="rect">
            <a:avLst/>
          </a:prstGeom>
          <a:noFill/>
        </p:spPr>
        <p:txBody>
          <a:bodyPr wrap="square" rtlCol="0">
            <a:spAutoFit/>
          </a:bodyPr>
          <a:lstStyle/>
          <a:p>
            <a:pPr algn="ctr"/>
            <a:r>
              <a:rPr lang="es-CO" b="1" dirty="0">
                <a:solidFill>
                  <a:srgbClr val="FF0000"/>
                </a:solidFill>
              </a:rPr>
              <a:t>ADULTEZ</a:t>
            </a:r>
          </a:p>
          <a:p>
            <a:pPr algn="ctr"/>
            <a:r>
              <a:rPr lang="es-CO" b="1" dirty="0">
                <a:solidFill>
                  <a:srgbClr val="FF0000"/>
                </a:solidFill>
              </a:rPr>
              <a:t>29 A 59 AÑOS</a:t>
            </a:r>
          </a:p>
        </p:txBody>
      </p:sp>
    </p:spTree>
    <p:extLst>
      <p:ext uri="{BB962C8B-B14F-4D97-AF65-F5344CB8AC3E}">
        <p14:creationId xmlns:p14="http://schemas.microsoft.com/office/powerpoint/2010/main" val="2680338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CuadroTexto"/>
          <p:cNvSpPr txBox="1"/>
          <p:nvPr/>
        </p:nvSpPr>
        <p:spPr>
          <a:xfrm>
            <a:off x="5868144" y="188640"/>
            <a:ext cx="2592288" cy="646331"/>
          </a:xfrm>
          <a:prstGeom prst="rect">
            <a:avLst/>
          </a:prstGeom>
          <a:noFill/>
        </p:spPr>
        <p:txBody>
          <a:bodyPr wrap="square" rtlCol="0">
            <a:spAutoFit/>
          </a:bodyPr>
          <a:lstStyle/>
          <a:p>
            <a:pPr algn="ctr"/>
            <a:r>
              <a:rPr lang="es-CO" b="1" dirty="0">
                <a:solidFill>
                  <a:srgbClr val="FF0000"/>
                </a:solidFill>
              </a:rPr>
              <a:t>VEJEZ</a:t>
            </a:r>
          </a:p>
          <a:p>
            <a:pPr algn="ctr"/>
            <a:r>
              <a:rPr lang="es-CO" b="1" dirty="0">
                <a:solidFill>
                  <a:srgbClr val="FF0000"/>
                </a:solidFill>
              </a:rPr>
              <a:t>MAYOR DE 60 AÑOS</a:t>
            </a:r>
          </a:p>
        </p:txBody>
      </p:sp>
    </p:spTree>
    <p:extLst>
      <p:ext uri="{BB962C8B-B14F-4D97-AF65-F5344CB8AC3E}">
        <p14:creationId xmlns:p14="http://schemas.microsoft.com/office/powerpoint/2010/main" val="875512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NORMA TECNICA Detección Temprana de las alteraciones del Crecimiento y Desarrollo (Menores de 10 años) Y DEL JOVEN 10 A 29 AÑOS</a:t>
            </a:r>
            <a:br>
              <a:rPr lang="es-CO" sz="1800" dirty="0"/>
            </a:br>
            <a:endParaRPr lang="es-CO" sz="1800" dirty="0"/>
          </a:p>
        </p:txBody>
      </p:sp>
      <p:sp>
        <p:nvSpPr>
          <p:cNvPr id="5" name="3 Título"/>
          <p:cNvSpPr txBox="1">
            <a:spLocks/>
          </p:cNvSpPr>
          <p:nvPr/>
        </p:nvSpPr>
        <p:spPr>
          <a:xfrm>
            <a:off x="176009" y="991409"/>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412776"/>
            <a:ext cx="907732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576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NORMA TECNICA Detección Temprana de las alteraciones del Crecimiento y Desarrollo (Menores de 10 años) Y DEL JOVEN 10 A 29 AÑOS</a:t>
            </a:r>
            <a:br>
              <a:rPr lang="es-CO" sz="1800" dirty="0"/>
            </a:br>
            <a:endParaRPr lang="es-CO" sz="1800" dirty="0"/>
          </a:p>
        </p:txBody>
      </p:sp>
      <p:sp>
        <p:nvSpPr>
          <p:cNvPr id="5" name="3 Título"/>
          <p:cNvSpPr txBox="1">
            <a:spLocks/>
          </p:cNvSpPr>
          <p:nvPr/>
        </p:nvSpPr>
        <p:spPr>
          <a:xfrm>
            <a:off x="176009" y="991409"/>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9" y="1430967"/>
            <a:ext cx="9077325" cy="538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148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936104"/>
          </a:xfrm>
        </p:spPr>
        <p:txBody>
          <a:bodyPr>
            <a:noAutofit/>
          </a:bodyPr>
          <a:lstStyle/>
          <a:p>
            <a:pPr algn="ctr"/>
            <a:r>
              <a:rPr lang="es-CO" sz="1800" dirty="0"/>
              <a:t>NORMA TECNICA Detección temprana de las alteraciones del embarazo</a:t>
            </a:r>
            <a:br>
              <a:rPr lang="es-CO" sz="1800" dirty="0"/>
            </a:br>
            <a:r>
              <a:rPr lang="es-CO" sz="1800" dirty="0"/>
              <a:t> </a:t>
            </a:r>
            <a:br>
              <a:rPr lang="es-CO" sz="1800" dirty="0"/>
            </a:br>
            <a:r>
              <a:rPr lang="es-CO" sz="1800" dirty="0"/>
              <a:t>ruta MATERNO PERINATAL</a:t>
            </a:r>
            <a:br>
              <a:rPr lang="es-CO" sz="1800" dirty="0"/>
            </a:br>
            <a:endParaRPr lang="es-CO" sz="1800" dirty="0"/>
          </a:p>
        </p:txBody>
      </p:sp>
      <p:sp>
        <p:nvSpPr>
          <p:cNvPr id="5" name="3 Título"/>
          <p:cNvSpPr txBox="1">
            <a:spLocks/>
          </p:cNvSpPr>
          <p:nvPr/>
        </p:nvSpPr>
        <p:spPr>
          <a:xfrm>
            <a:off x="107504" y="1022164"/>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12" name="11 CuadroTexto"/>
          <p:cNvSpPr txBox="1"/>
          <p:nvPr/>
        </p:nvSpPr>
        <p:spPr>
          <a:xfrm>
            <a:off x="196052" y="1494080"/>
            <a:ext cx="8458200" cy="400110"/>
          </a:xfrm>
          <a:prstGeom prst="rect">
            <a:avLst/>
          </a:prstGeom>
          <a:noFill/>
        </p:spPr>
        <p:txBody>
          <a:bodyPr wrap="square" rtlCol="0">
            <a:spAutoFit/>
          </a:bodyPr>
          <a:lstStyle/>
          <a:p>
            <a:pPr algn="just"/>
            <a:r>
              <a:rPr lang="es-CO" sz="2000" b="1" dirty="0">
                <a:solidFill>
                  <a:srgbClr val="FF0000"/>
                </a:solidFill>
                <a:latin typeface="Arial" panose="020B0604020202020204" pitchFamily="34" charset="0"/>
                <a:cs typeface="Arial" panose="020B0604020202020204" pitchFamily="34" charset="0"/>
              </a:rPr>
              <a:t>Actualmente la RIA MATERNO PERINATAL</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39"/>
            <a:ext cx="6840760" cy="463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09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62272" y="116633"/>
            <a:ext cx="8458200" cy="792088"/>
          </a:xfrm>
        </p:spPr>
        <p:txBody>
          <a:bodyPr>
            <a:normAutofit/>
          </a:bodyPr>
          <a:lstStyle/>
          <a:p>
            <a:pPr algn="ctr"/>
            <a:r>
              <a:rPr lang="es-CO" dirty="0"/>
              <a:t>antecedente NORMATIVO</a:t>
            </a:r>
          </a:p>
        </p:txBody>
      </p:sp>
      <p:sp>
        <p:nvSpPr>
          <p:cNvPr id="3" name="2 Flecha derecha"/>
          <p:cNvSpPr/>
          <p:nvPr/>
        </p:nvSpPr>
        <p:spPr>
          <a:xfrm>
            <a:off x="251520" y="3068960"/>
            <a:ext cx="864096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5" name="4 Rectángulo redondeado"/>
          <p:cNvSpPr/>
          <p:nvPr/>
        </p:nvSpPr>
        <p:spPr>
          <a:xfrm>
            <a:off x="1145026" y="3134262"/>
            <a:ext cx="576064"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2000</a:t>
            </a:r>
          </a:p>
        </p:txBody>
      </p:sp>
      <p:cxnSp>
        <p:nvCxnSpPr>
          <p:cNvPr id="7" name="6 Conector recto de flecha"/>
          <p:cNvCxnSpPr>
            <a:cxnSpLocks/>
          </p:cNvCxnSpPr>
          <p:nvPr/>
        </p:nvCxnSpPr>
        <p:spPr>
          <a:xfrm flipH="1" flipV="1">
            <a:off x="1433057" y="2383539"/>
            <a:ext cx="5695" cy="69622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7 Rectángulo"/>
          <p:cNvSpPr/>
          <p:nvPr/>
        </p:nvSpPr>
        <p:spPr>
          <a:xfrm>
            <a:off x="323528" y="692696"/>
            <a:ext cx="2262819" cy="13695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Reglamenta los datos básicos que deben reportar los prestadores de</a:t>
            </a:r>
          </a:p>
          <a:p>
            <a:pPr algn="ctr"/>
            <a:r>
              <a:rPr lang="es-CO" sz="1100" dirty="0">
                <a:solidFill>
                  <a:schemeClr val="tx1"/>
                </a:solidFill>
                <a:latin typeface="Arial" panose="020B0604020202020204" pitchFamily="34" charset="0"/>
                <a:cs typeface="Arial" panose="020B0604020202020204" pitchFamily="34" charset="0"/>
              </a:rPr>
              <a:t>servicios de salud y las entidades administradoras de planes de beneficios sobre los servicios de salud prestados.</a:t>
            </a:r>
          </a:p>
        </p:txBody>
      </p:sp>
      <p:sp>
        <p:nvSpPr>
          <p:cNvPr id="12" name="11 Rectángulo redondeado"/>
          <p:cNvSpPr/>
          <p:nvPr/>
        </p:nvSpPr>
        <p:spPr>
          <a:xfrm>
            <a:off x="5047104" y="3144175"/>
            <a:ext cx="57606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2007</a:t>
            </a:r>
          </a:p>
        </p:txBody>
      </p:sp>
      <p:sp>
        <p:nvSpPr>
          <p:cNvPr id="14" name="13 Rectángulo"/>
          <p:cNvSpPr/>
          <p:nvPr/>
        </p:nvSpPr>
        <p:spPr>
          <a:xfrm>
            <a:off x="4088663" y="4725144"/>
            <a:ext cx="2602140" cy="1584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 Realiza ajustes al SGSSS, teniendo como prioridad el mejoramiento en la prestación de los servicios a los usuarios. Fortalece los programas de salud pública y de las funciones de, inspección, vigilancia y control y la organización y funcionamiento de redes para la prestación de servicios de salud.</a:t>
            </a:r>
          </a:p>
        </p:txBody>
      </p:sp>
      <p:cxnSp>
        <p:nvCxnSpPr>
          <p:cNvPr id="15" name="14 Conector recto de flecha"/>
          <p:cNvCxnSpPr/>
          <p:nvPr/>
        </p:nvCxnSpPr>
        <p:spPr>
          <a:xfrm>
            <a:off x="5335136" y="3717032"/>
            <a:ext cx="0" cy="6514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8" name="27 Rectángulo redondeado"/>
          <p:cNvSpPr/>
          <p:nvPr/>
        </p:nvSpPr>
        <p:spPr>
          <a:xfrm>
            <a:off x="6731985" y="3140968"/>
            <a:ext cx="576064"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2011</a:t>
            </a:r>
          </a:p>
        </p:txBody>
      </p:sp>
      <p:sp>
        <p:nvSpPr>
          <p:cNvPr id="30" name="29 Rectángulo"/>
          <p:cNvSpPr/>
          <p:nvPr/>
        </p:nvSpPr>
        <p:spPr>
          <a:xfrm>
            <a:off x="5809692" y="692697"/>
            <a:ext cx="2506724" cy="12627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Establece que el Gobierno Nacional será de responsable de la política de salud pública y de garantizar la ejecución y resultados de las acciones de promoción de la salud y la prevención de la enfermedad como pilares de la estrategia de APS</a:t>
            </a:r>
          </a:p>
        </p:txBody>
      </p:sp>
      <p:cxnSp>
        <p:nvCxnSpPr>
          <p:cNvPr id="31" name="30 Conector recto de flecha"/>
          <p:cNvCxnSpPr/>
          <p:nvPr/>
        </p:nvCxnSpPr>
        <p:spPr>
          <a:xfrm flipV="1">
            <a:off x="7020017" y="2531366"/>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5" name="34 Rectángulo"/>
          <p:cNvSpPr/>
          <p:nvPr/>
        </p:nvSpPr>
        <p:spPr>
          <a:xfrm>
            <a:off x="3045357" y="990771"/>
            <a:ext cx="2324975" cy="12049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Modifica parcialmente las Resoluciones 412 y 1745 de 2000 y se deroga la Resolución 1078 de 2000.</a:t>
            </a:r>
          </a:p>
          <a:p>
            <a:pPr algn="ctr"/>
            <a:r>
              <a:rPr lang="es-CO" sz="1100" b="1" dirty="0">
                <a:solidFill>
                  <a:srgbClr val="FF0000"/>
                </a:solidFill>
                <a:latin typeface="Arial" panose="020B0604020202020204" pitchFamily="34" charset="0"/>
                <a:cs typeface="Arial" panose="020B0604020202020204" pitchFamily="34" charset="0"/>
              </a:rPr>
              <a:t>DEROGADA POR LA RESOLUCION 4505 DE 2012</a:t>
            </a:r>
          </a:p>
        </p:txBody>
      </p:sp>
      <p:sp>
        <p:nvSpPr>
          <p:cNvPr id="36" name="35 Rectángulo redondeado"/>
          <p:cNvSpPr/>
          <p:nvPr/>
        </p:nvSpPr>
        <p:spPr>
          <a:xfrm>
            <a:off x="3939561" y="3140968"/>
            <a:ext cx="576064"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2002</a:t>
            </a:r>
          </a:p>
        </p:txBody>
      </p:sp>
      <p:cxnSp>
        <p:nvCxnSpPr>
          <p:cNvPr id="37" name="36 Conector recto de flecha"/>
          <p:cNvCxnSpPr/>
          <p:nvPr/>
        </p:nvCxnSpPr>
        <p:spPr>
          <a:xfrm flipV="1">
            <a:off x="4190628" y="2564904"/>
            <a:ext cx="0" cy="5760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17" name="16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2" y="2027886"/>
            <a:ext cx="1729211" cy="393002"/>
          </a:xfrm>
          <a:prstGeom prst="rect">
            <a:avLst/>
          </a:prstGeom>
        </p:spPr>
      </p:pic>
      <p:pic>
        <p:nvPicPr>
          <p:cNvPr id="25" name="24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254" y="2204864"/>
            <a:ext cx="1786747" cy="357350"/>
          </a:xfrm>
          <a:prstGeom prst="rect">
            <a:avLst/>
          </a:prstGeom>
        </p:spPr>
      </p:pic>
      <p:pic>
        <p:nvPicPr>
          <p:cNvPr id="26" name="25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992" y="4365104"/>
            <a:ext cx="1672981" cy="323803"/>
          </a:xfrm>
          <a:prstGeom prst="rect">
            <a:avLst/>
          </a:prstGeom>
        </p:spPr>
      </p:pic>
      <p:pic>
        <p:nvPicPr>
          <p:cNvPr id="29" name="28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489" y="1988840"/>
            <a:ext cx="1467055" cy="581106"/>
          </a:xfrm>
          <a:prstGeom prst="rect">
            <a:avLst/>
          </a:prstGeom>
        </p:spPr>
      </p:pic>
      <p:pic>
        <p:nvPicPr>
          <p:cNvPr id="32" name="31 Imagen"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0995" y="4293096"/>
            <a:ext cx="2213306" cy="377598"/>
          </a:xfrm>
          <a:prstGeom prst="rect">
            <a:avLst/>
          </a:prstGeom>
        </p:spPr>
      </p:pic>
      <p:sp>
        <p:nvSpPr>
          <p:cNvPr id="39" name="38 Rectángulo redondeado"/>
          <p:cNvSpPr/>
          <p:nvPr/>
        </p:nvSpPr>
        <p:spPr>
          <a:xfrm>
            <a:off x="7812360" y="3140968"/>
            <a:ext cx="576064" cy="5760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2012</a:t>
            </a:r>
          </a:p>
        </p:txBody>
      </p:sp>
      <p:sp>
        <p:nvSpPr>
          <p:cNvPr id="40" name="39 Rectángulo"/>
          <p:cNvSpPr/>
          <p:nvPr/>
        </p:nvSpPr>
        <p:spPr>
          <a:xfrm>
            <a:off x="6900995" y="4725144"/>
            <a:ext cx="2233782" cy="15841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 Establece el reporte relacionado con el registro de las actividades de Protección Específica, Detección Temprana y la aplicación de las Guías de Atención Integral para las enfermedades de interés en salud pública de obligatorio</a:t>
            </a:r>
          </a:p>
          <a:p>
            <a:pPr algn="ctr"/>
            <a:r>
              <a:rPr lang="es-CO" sz="1100" dirty="0">
                <a:solidFill>
                  <a:schemeClr val="tx1"/>
                </a:solidFill>
                <a:latin typeface="Arial" panose="020B0604020202020204" pitchFamily="34" charset="0"/>
                <a:cs typeface="Arial" panose="020B0604020202020204" pitchFamily="34" charset="0"/>
              </a:rPr>
              <a:t>cumplimiento.</a:t>
            </a:r>
          </a:p>
        </p:txBody>
      </p:sp>
      <p:cxnSp>
        <p:nvCxnSpPr>
          <p:cNvPr id="41" name="40 Conector recto de flecha"/>
          <p:cNvCxnSpPr/>
          <p:nvPr/>
        </p:nvCxnSpPr>
        <p:spPr>
          <a:xfrm>
            <a:off x="8100392" y="3717032"/>
            <a:ext cx="0" cy="65146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3" name="11 Rectángulo redondeado">
            <a:extLst>
              <a:ext uri="{FF2B5EF4-FFF2-40B4-BE49-F238E27FC236}">
                <a16:creationId xmlns:a16="http://schemas.microsoft.com/office/drawing/2014/main" id="{2714C32C-CE10-4622-85B3-4BF19B48AEF3}"/>
              </a:ext>
            </a:extLst>
          </p:cNvPr>
          <p:cNvSpPr/>
          <p:nvPr/>
        </p:nvSpPr>
        <p:spPr>
          <a:xfrm>
            <a:off x="2469293" y="3170395"/>
            <a:ext cx="576064"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2001</a:t>
            </a:r>
          </a:p>
        </p:txBody>
      </p:sp>
      <p:cxnSp>
        <p:nvCxnSpPr>
          <p:cNvPr id="34" name="14 Conector recto de flecha">
            <a:extLst>
              <a:ext uri="{FF2B5EF4-FFF2-40B4-BE49-F238E27FC236}">
                <a16:creationId xmlns:a16="http://schemas.microsoft.com/office/drawing/2014/main" id="{C6FE5D7D-C8B8-432A-810A-E9D6A320F163}"/>
              </a:ext>
            </a:extLst>
          </p:cNvPr>
          <p:cNvCxnSpPr/>
          <p:nvPr/>
        </p:nvCxnSpPr>
        <p:spPr>
          <a:xfrm>
            <a:off x="2757325" y="3743252"/>
            <a:ext cx="0" cy="6514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1" name="Imagen 10" descr="Recorte de pantalla">
            <a:extLst>
              <a:ext uri="{FF2B5EF4-FFF2-40B4-BE49-F238E27FC236}">
                <a16:creationId xmlns:a16="http://schemas.microsoft.com/office/drawing/2014/main" id="{876367F2-9E6E-4C6A-A0DD-8A7C195251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28" y="4433906"/>
            <a:ext cx="1336521" cy="495941"/>
          </a:xfrm>
          <a:prstGeom prst="rect">
            <a:avLst/>
          </a:prstGeom>
        </p:spPr>
      </p:pic>
      <p:sp>
        <p:nvSpPr>
          <p:cNvPr id="42" name="13 Rectángulo">
            <a:extLst>
              <a:ext uri="{FF2B5EF4-FFF2-40B4-BE49-F238E27FC236}">
                <a16:creationId xmlns:a16="http://schemas.microsoft.com/office/drawing/2014/main" id="{1CCA7C5B-039F-4F44-A05B-5D833BF2CADF}"/>
              </a:ext>
            </a:extLst>
          </p:cNvPr>
          <p:cNvSpPr/>
          <p:nvPr/>
        </p:nvSpPr>
        <p:spPr>
          <a:xfrm>
            <a:off x="1284197" y="4990557"/>
            <a:ext cx="2742391" cy="1318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 Artículo 46. Competencias en Salud Pública. </a:t>
            </a:r>
            <a:r>
              <a:rPr lang="es-CO" sz="1100" dirty="0"/>
              <a:t>Las entidades territoriales tendrán a su cargo la ejecución de las acciones de salud pública en la promoción y prevención dirigidas a la población de su jurisdicción que hacían parte del POSS. </a:t>
            </a:r>
            <a:endParaRPr lang="es-CO"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023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34" y="0"/>
            <a:ext cx="8744131" cy="6858000"/>
          </a:xfrm>
          <a:prstGeom prst="rect">
            <a:avLst/>
          </a:prstGeom>
        </p:spPr>
      </p:pic>
    </p:spTree>
    <p:extLst>
      <p:ext uri="{BB962C8B-B14F-4D97-AF65-F5344CB8AC3E}">
        <p14:creationId xmlns:p14="http://schemas.microsoft.com/office/powerpoint/2010/main" val="2368511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4" y="0"/>
            <a:ext cx="8385172" cy="6858000"/>
          </a:xfrm>
          <a:prstGeom prst="rect">
            <a:avLst/>
          </a:prstGeom>
        </p:spPr>
      </p:pic>
      <p:pic>
        <p:nvPicPr>
          <p:cNvPr id="3" name="2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3" y="0"/>
            <a:ext cx="9005454" cy="6858000"/>
          </a:xfrm>
          <a:prstGeom prst="rect">
            <a:avLst/>
          </a:prstGeom>
        </p:spPr>
      </p:pic>
    </p:spTree>
    <p:extLst>
      <p:ext uri="{BB962C8B-B14F-4D97-AF65-F5344CB8AC3E}">
        <p14:creationId xmlns:p14="http://schemas.microsoft.com/office/powerpoint/2010/main" val="4041676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620688"/>
            <a:ext cx="9144000" cy="5704872"/>
          </a:xfrm>
          <a:prstGeom prst="rect">
            <a:avLst/>
          </a:prstGeom>
        </p:spPr>
      </p:pic>
    </p:spTree>
    <p:extLst>
      <p:ext uri="{BB962C8B-B14F-4D97-AF65-F5344CB8AC3E}">
        <p14:creationId xmlns:p14="http://schemas.microsoft.com/office/powerpoint/2010/main" val="200081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NORMA TECNICA Detección temprana de las alteraciones del embarazo</a:t>
            </a:r>
          </a:p>
        </p:txBody>
      </p:sp>
      <p:sp>
        <p:nvSpPr>
          <p:cNvPr id="5" name="3 Título"/>
          <p:cNvSpPr txBox="1">
            <a:spLocks/>
          </p:cNvSpPr>
          <p:nvPr/>
        </p:nvSpPr>
        <p:spPr>
          <a:xfrm>
            <a:off x="176009" y="991409"/>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04" y="1412776"/>
            <a:ext cx="8934450" cy="522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869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720080"/>
          </a:xfrm>
        </p:spPr>
        <p:txBody>
          <a:bodyPr>
            <a:noAutofit/>
          </a:bodyPr>
          <a:lstStyle/>
          <a:p>
            <a:pPr algn="ctr"/>
            <a:r>
              <a:rPr lang="es-CO" sz="1800" dirty="0"/>
              <a:t>NORMA TECNICA Detección temprana del cáncer de cuello uterino</a:t>
            </a:r>
            <a:br>
              <a:rPr lang="es-CO" sz="1800" dirty="0"/>
            </a:br>
            <a:endParaRPr lang="es-CO" sz="1800" dirty="0"/>
          </a:p>
        </p:txBody>
      </p:sp>
      <p:sp>
        <p:nvSpPr>
          <p:cNvPr id="11" name="10 CuadroTexto"/>
          <p:cNvSpPr txBox="1"/>
          <p:nvPr/>
        </p:nvSpPr>
        <p:spPr>
          <a:xfrm>
            <a:off x="22880" y="580618"/>
            <a:ext cx="8458200" cy="400110"/>
          </a:xfrm>
          <a:prstGeom prst="rect">
            <a:avLst/>
          </a:prstGeom>
          <a:noFill/>
        </p:spPr>
        <p:txBody>
          <a:bodyPr wrap="square" rtlCol="0">
            <a:spAutoFit/>
          </a:bodyPr>
          <a:lstStyle/>
          <a:p>
            <a:pPr algn="just"/>
            <a:r>
              <a:rPr lang="es-CO" sz="2000" b="1" dirty="0">
                <a:solidFill>
                  <a:srgbClr val="FF0000"/>
                </a:solidFill>
                <a:latin typeface="Arial" panose="020B0604020202020204" pitchFamily="34" charset="0"/>
                <a:cs typeface="Arial" panose="020B0604020202020204" pitchFamily="34" charset="0"/>
              </a:rPr>
              <a:t>Actualmente la RIAS CANCER DE CUELLO UTERINO</a:t>
            </a:r>
          </a:p>
        </p:txBody>
      </p:sp>
      <p:pic>
        <p:nvPicPr>
          <p:cNvPr id="2" name="1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0" y="980728"/>
            <a:ext cx="9144000" cy="5670846"/>
          </a:xfrm>
          <a:prstGeom prst="rect">
            <a:avLst/>
          </a:prstGeom>
        </p:spPr>
      </p:pic>
    </p:spTree>
    <p:extLst>
      <p:ext uri="{BB962C8B-B14F-4D97-AF65-F5344CB8AC3E}">
        <p14:creationId xmlns:p14="http://schemas.microsoft.com/office/powerpoint/2010/main" val="3076643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0688"/>
            <a:ext cx="9144000" cy="5760640"/>
          </a:xfrm>
          <a:prstGeom prst="rect">
            <a:avLst/>
          </a:prstGeom>
        </p:spPr>
      </p:pic>
    </p:spTree>
    <p:extLst>
      <p:ext uri="{BB962C8B-B14F-4D97-AF65-F5344CB8AC3E}">
        <p14:creationId xmlns:p14="http://schemas.microsoft.com/office/powerpoint/2010/main" val="2744858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117" y="0"/>
            <a:ext cx="8411766" cy="6858000"/>
          </a:xfrm>
          <a:prstGeom prst="rect">
            <a:avLst/>
          </a:prstGeom>
        </p:spPr>
      </p:pic>
    </p:spTree>
    <p:extLst>
      <p:ext uri="{BB962C8B-B14F-4D97-AF65-F5344CB8AC3E}">
        <p14:creationId xmlns:p14="http://schemas.microsoft.com/office/powerpoint/2010/main" val="1550318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626" y="0"/>
            <a:ext cx="8518748" cy="6858000"/>
          </a:xfrm>
          <a:prstGeom prst="rect">
            <a:avLst/>
          </a:prstGeom>
        </p:spPr>
      </p:pic>
    </p:spTree>
    <p:extLst>
      <p:ext uri="{BB962C8B-B14F-4D97-AF65-F5344CB8AC3E}">
        <p14:creationId xmlns:p14="http://schemas.microsoft.com/office/powerpoint/2010/main" val="430359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88640"/>
            <a:ext cx="8928992" cy="720080"/>
          </a:xfrm>
        </p:spPr>
        <p:txBody>
          <a:bodyPr>
            <a:noAutofit/>
          </a:bodyPr>
          <a:lstStyle/>
          <a:p>
            <a:pPr algn="ctr"/>
            <a:r>
              <a:rPr lang="es-CO" sz="1800" dirty="0"/>
              <a:t>NORMA TECNICA Detección temprana del cáncer de SENO</a:t>
            </a:r>
          </a:p>
        </p:txBody>
      </p:sp>
      <p:sp>
        <p:nvSpPr>
          <p:cNvPr id="11" name="10 CuadroTexto"/>
          <p:cNvSpPr txBox="1"/>
          <p:nvPr/>
        </p:nvSpPr>
        <p:spPr>
          <a:xfrm>
            <a:off x="107504" y="585986"/>
            <a:ext cx="8458200" cy="400110"/>
          </a:xfrm>
          <a:prstGeom prst="rect">
            <a:avLst/>
          </a:prstGeom>
          <a:noFill/>
        </p:spPr>
        <p:txBody>
          <a:bodyPr wrap="square" rtlCol="0">
            <a:spAutoFit/>
          </a:bodyPr>
          <a:lstStyle/>
          <a:p>
            <a:pPr algn="just"/>
            <a:r>
              <a:rPr lang="es-CO" sz="2000" b="1" dirty="0">
                <a:solidFill>
                  <a:srgbClr val="FF0000"/>
                </a:solidFill>
                <a:latin typeface="Arial" panose="020B0604020202020204" pitchFamily="34" charset="0"/>
                <a:cs typeface="Arial" panose="020B0604020202020204" pitchFamily="34" charset="0"/>
              </a:rPr>
              <a:t>Actualmente la RIAS CANCER DE SENO</a:t>
            </a:r>
          </a:p>
        </p:txBody>
      </p:sp>
      <p:pic>
        <p:nvPicPr>
          <p:cNvPr id="5" name="4 Imagen" descr="Recorte de pantalla">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98" y="986096"/>
            <a:ext cx="8177404" cy="5871904"/>
          </a:xfrm>
          <a:prstGeom prst="rect">
            <a:avLst/>
          </a:prstGeom>
        </p:spPr>
      </p:pic>
    </p:spTree>
    <p:extLst>
      <p:ext uri="{BB962C8B-B14F-4D97-AF65-F5344CB8AC3E}">
        <p14:creationId xmlns:p14="http://schemas.microsoft.com/office/powerpoint/2010/main" val="314855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459"/>
            <a:ext cx="9144000" cy="6549081"/>
          </a:xfrm>
          <a:prstGeom prst="rect">
            <a:avLst/>
          </a:prstGeom>
        </p:spPr>
      </p:pic>
    </p:spTree>
    <p:extLst>
      <p:ext uri="{BB962C8B-B14F-4D97-AF65-F5344CB8AC3E}">
        <p14:creationId xmlns:p14="http://schemas.microsoft.com/office/powerpoint/2010/main" val="3863109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42900" y="116632"/>
            <a:ext cx="8458200" cy="792088"/>
          </a:xfrm>
        </p:spPr>
        <p:txBody>
          <a:bodyPr>
            <a:normAutofit/>
          </a:bodyPr>
          <a:lstStyle/>
          <a:p>
            <a:pPr algn="ctr"/>
            <a:r>
              <a:rPr lang="es-CO" dirty="0"/>
              <a:t>antecedente NORMATIVO</a:t>
            </a:r>
          </a:p>
        </p:txBody>
      </p:sp>
      <p:sp>
        <p:nvSpPr>
          <p:cNvPr id="3" name="2 Flecha derecha"/>
          <p:cNvSpPr/>
          <p:nvPr/>
        </p:nvSpPr>
        <p:spPr>
          <a:xfrm>
            <a:off x="251520" y="3068960"/>
            <a:ext cx="8640960" cy="79208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2" name="11 Rectángulo redondeado"/>
          <p:cNvSpPr/>
          <p:nvPr/>
        </p:nvSpPr>
        <p:spPr>
          <a:xfrm>
            <a:off x="4362502" y="3125927"/>
            <a:ext cx="584921" cy="5760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2016</a:t>
            </a:r>
          </a:p>
        </p:txBody>
      </p:sp>
      <p:sp>
        <p:nvSpPr>
          <p:cNvPr id="14" name="13 Rectángulo"/>
          <p:cNvSpPr/>
          <p:nvPr/>
        </p:nvSpPr>
        <p:spPr>
          <a:xfrm>
            <a:off x="3419872" y="4725144"/>
            <a:ext cx="2881020" cy="19833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Adopta la Política de Atención Integral en Salud -PAIS- atiende la naturaleza y contenido del derecho fundamental a la salud y orienta los objetivos del SGSSS a la garantía del derecho a la salud de la población, generando un cambio de prioridades del Estado como regulador y la subordinación de las prioridades e intereses de los integrantes a los objetivos de la regulación, que centra el sistema en el ciudadano. </a:t>
            </a:r>
          </a:p>
        </p:txBody>
      </p:sp>
      <p:cxnSp>
        <p:nvCxnSpPr>
          <p:cNvPr id="15" name="14 Conector recto de flecha"/>
          <p:cNvCxnSpPr/>
          <p:nvPr/>
        </p:nvCxnSpPr>
        <p:spPr>
          <a:xfrm>
            <a:off x="4650535" y="3698784"/>
            <a:ext cx="0" cy="65146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5" name="34 Rectángulo"/>
          <p:cNvSpPr/>
          <p:nvPr/>
        </p:nvSpPr>
        <p:spPr>
          <a:xfrm>
            <a:off x="446825" y="908720"/>
            <a:ext cx="2324975" cy="12769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Adopta el  Plan Decenal de Salud</a:t>
            </a:r>
          </a:p>
          <a:p>
            <a:pPr algn="ctr"/>
            <a:r>
              <a:rPr lang="es-CO" sz="1100" dirty="0">
                <a:solidFill>
                  <a:schemeClr val="tx1"/>
                </a:solidFill>
                <a:latin typeface="Arial" panose="020B0604020202020204" pitchFamily="34" charset="0"/>
                <a:cs typeface="Arial" panose="020B0604020202020204" pitchFamily="34" charset="0"/>
              </a:rPr>
              <a:t>Pública 2012-2021, de obligatorio cumplimiento tanto para los integrantes del SGSSS, como del</a:t>
            </a:r>
          </a:p>
          <a:p>
            <a:pPr algn="ctr"/>
            <a:r>
              <a:rPr lang="es-CO" sz="1100" dirty="0">
                <a:solidFill>
                  <a:schemeClr val="tx1"/>
                </a:solidFill>
                <a:latin typeface="Arial" panose="020B0604020202020204" pitchFamily="34" charset="0"/>
                <a:cs typeface="Arial" panose="020B0604020202020204" pitchFamily="34" charset="0"/>
              </a:rPr>
              <a:t>Sistema de Protección Social, en el ámbito de sus competencias y obligaciones.</a:t>
            </a:r>
          </a:p>
        </p:txBody>
      </p:sp>
      <p:sp>
        <p:nvSpPr>
          <p:cNvPr id="36" name="35 Rectángulo redondeado"/>
          <p:cNvSpPr/>
          <p:nvPr/>
        </p:nvSpPr>
        <p:spPr>
          <a:xfrm>
            <a:off x="1257807" y="3140968"/>
            <a:ext cx="576064" cy="57606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2013</a:t>
            </a:r>
          </a:p>
        </p:txBody>
      </p:sp>
      <p:cxnSp>
        <p:nvCxnSpPr>
          <p:cNvPr id="37" name="36 Conector recto de flecha"/>
          <p:cNvCxnSpPr/>
          <p:nvPr/>
        </p:nvCxnSpPr>
        <p:spPr>
          <a:xfrm flipV="1">
            <a:off x="1525120" y="2564904"/>
            <a:ext cx="0" cy="57606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4" name="3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82" y="2221956"/>
            <a:ext cx="1981477" cy="342948"/>
          </a:xfrm>
          <a:prstGeom prst="rect">
            <a:avLst/>
          </a:prstGeom>
        </p:spPr>
      </p:pic>
      <p:sp>
        <p:nvSpPr>
          <p:cNvPr id="6" name="5 Rectángulo"/>
          <p:cNvSpPr/>
          <p:nvPr/>
        </p:nvSpPr>
        <p:spPr>
          <a:xfrm>
            <a:off x="107504" y="3737228"/>
            <a:ext cx="3178390" cy="156398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sz="1100" dirty="0">
                <a:latin typeface="Arial" panose="020B0604020202020204" pitchFamily="34" charset="0"/>
                <a:cs typeface="Arial" panose="020B0604020202020204" pitchFamily="34" charset="0"/>
              </a:rPr>
              <a:t> Busca la reducción de la inequidad en salud, planteando los siguientes objetivos: 1) avanzar hacia la garantía del goce efectivo del derecho a la salud; 2) mejorar las condiciones de vida que modifican la situación de salud y disminuyen la carga de enfermedad existente; 3) mantener cero tolerancia frente a la mortalidad, la morbilidad y la discapacidad evitable.</a:t>
            </a:r>
          </a:p>
        </p:txBody>
      </p:sp>
      <p:pic>
        <p:nvPicPr>
          <p:cNvPr id="11" name="10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7166" y="4305826"/>
            <a:ext cx="1864639" cy="411235"/>
          </a:xfrm>
          <a:prstGeom prst="rect">
            <a:avLst/>
          </a:prstGeom>
        </p:spPr>
      </p:pic>
      <p:sp>
        <p:nvSpPr>
          <p:cNvPr id="13" name="12 Rectángulo"/>
          <p:cNvSpPr/>
          <p:nvPr/>
        </p:nvSpPr>
        <p:spPr>
          <a:xfrm>
            <a:off x="3419872" y="1052736"/>
            <a:ext cx="2881020" cy="21024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O" sz="1100" dirty="0">
                <a:latin typeface="Arial" panose="020B0604020202020204" pitchFamily="34" charset="0"/>
                <a:cs typeface="Arial" panose="020B0604020202020204" pitchFamily="34" charset="0"/>
              </a:rPr>
              <a:t>Establece un Modelo Integral de Atención en Salud  que adopta herramientas para garantizar la oportunidad, continuidad, integralidad, aceptabilidad y calidad en la atención en salud de la población, bajo condiciones de equidad, y comprende el conjunto de procesos de priorización, intervención y arreglos institucionales que direccionan de manera coordinada las acciones de cada uno de los integrantes del sistema, en una visión centrada en las</a:t>
            </a:r>
          </a:p>
          <a:p>
            <a:pPr algn="ctr"/>
            <a:r>
              <a:rPr lang="es-CO" sz="1100" dirty="0">
                <a:latin typeface="Arial" panose="020B0604020202020204" pitchFamily="34" charset="0"/>
                <a:cs typeface="Arial" panose="020B0604020202020204" pitchFamily="34" charset="0"/>
              </a:rPr>
              <a:t>personas. </a:t>
            </a:r>
          </a:p>
        </p:txBody>
      </p:sp>
      <p:sp>
        <p:nvSpPr>
          <p:cNvPr id="33" name="32 Rectángulo redondeado"/>
          <p:cNvSpPr/>
          <p:nvPr/>
        </p:nvSpPr>
        <p:spPr>
          <a:xfrm>
            <a:off x="7452320" y="3140968"/>
            <a:ext cx="584921" cy="5760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1200" b="1" dirty="0">
                <a:solidFill>
                  <a:schemeClr val="tx1"/>
                </a:solidFill>
                <a:latin typeface="Arial" panose="020B0604020202020204" pitchFamily="34" charset="0"/>
                <a:cs typeface="Arial" panose="020B0604020202020204" pitchFamily="34" charset="0"/>
              </a:rPr>
              <a:t>2016</a:t>
            </a:r>
          </a:p>
        </p:txBody>
      </p:sp>
      <p:sp>
        <p:nvSpPr>
          <p:cNvPr id="34" name="33 Rectángulo"/>
          <p:cNvSpPr/>
          <p:nvPr/>
        </p:nvSpPr>
        <p:spPr>
          <a:xfrm>
            <a:off x="6509690" y="4740185"/>
            <a:ext cx="2454798" cy="13531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100" dirty="0">
                <a:solidFill>
                  <a:schemeClr val="tx1"/>
                </a:solidFill>
                <a:latin typeface="Arial" panose="020B0604020202020204" pitchFamily="34" charset="0"/>
                <a:cs typeface="Arial" panose="020B0604020202020204" pitchFamily="34" charset="0"/>
              </a:rPr>
              <a:t>Adopta el Manual Metodológico para la elaboración e implementación de las</a:t>
            </a:r>
          </a:p>
          <a:p>
            <a:pPr algn="ctr"/>
            <a:r>
              <a:rPr lang="es-CO" sz="1100" dirty="0">
                <a:solidFill>
                  <a:schemeClr val="tx1"/>
                </a:solidFill>
                <a:latin typeface="Arial" panose="020B0604020202020204" pitchFamily="34" charset="0"/>
                <a:cs typeface="Arial" panose="020B0604020202020204" pitchFamily="34" charset="0"/>
              </a:rPr>
              <a:t>Rutas Integrales de Atención en Salud — RIAS y se adopta un grupo RIAS desarrolladas por el Ministerio de Salud y Protección Social</a:t>
            </a:r>
          </a:p>
        </p:txBody>
      </p:sp>
      <p:cxnSp>
        <p:nvCxnSpPr>
          <p:cNvPr id="42" name="41 Conector recto de flecha"/>
          <p:cNvCxnSpPr/>
          <p:nvPr/>
        </p:nvCxnSpPr>
        <p:spPr>
          <a:xfrm>
            <a:off x="7740353" y="3713825"/>
            <a:ext cx="0" cy="6514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8" name="17 Imagen"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909" y="4319866"/>
            <a:ext cx="2150887" cy="383154"/>
          </a:xfrm>
          <a:prstGeom prst="rect">
            <a:avLst/>
          </a:prstGeom>
        </p:spPr>
      </p:pic>
    </p:spTree>
    <p:extLst>
      <p:ext uri="{BB962C8B-B14F-4D97-AF65-F5344CB8AC3E}">
        <p14:creationId xmlns:p14="http://schemas.microsoft.com/office/powerpoint/2010/main" val="19762129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1" y="0"/>
            <a:ext cx="7934757" cy="6858000"/>
          </a:xfrm>
          <a:prstGeom prst="rect">
            <a:avLst/>
          </a:prstGeom>
        </p:spPr>
      </p:pic>
      <p:pic>
        <p:nvPicPr>
          <p:cNvPr id="4" name="3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53" y="0"/>
            <a:ext cx="8754894" cy="6858000"/>
          </a:xfrm>
          <a:prstGeom prst="rect">
            <a:avLst/>
          </a:prstGeom>
        </p:spPr>
      </p:pic>
    </p:spTree>
    <p:extLst>
      <p:ext uri="{BB962C8B-B14F-4D97-AF65-F5344CB8AC3E}">
        <p14:creationId xmlns:p14="http://schemas.microsoft.com/office/powerpoint/2010/main" val="2062688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NORMA TECNICA Detección temprana de CANCER DE CUELLO UTERINO Y DE SENO</a:t>
            </a:r>
          </a:p>
        </p:txBody>
      </p:sp>
      <p:sp>
        <p:nvSpPr>
          <p:cNvPr id="5" name="3 Título"/>
          <p:cNvSpPr txBox="1">
            <a:spLocks/>
          </p:cNvSpPr>
          <p:nvPr/>
        </p:nvSpPr>
        <p:spPr>
          <a:xfrm>
            <a:off x="176009" y="991409"/>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REGISTRO DE LA INFORMACION rips</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801813"/>
            <a:ext cx="893445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837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GUIAS DE ATENCION PARA EL MANEJO DE ENFERMEDADES DE INTERES</a:t>
            </a:r>
            <a:br>
              <a:rPr lang="es-CO" sz="1800" dirty="0"/>
            </a:br>
            <a:r>
              <a:rPr lang="es-CO" sz="1800" dirty="0"/>
              <a:t>EN SALUD PUBLICA</a:t>
            </a:r>
          </a:p>
        </p:txBody>
      </p:sp>
      <p:sp>
        <p:nvSpPr>
          <p:cNvPr id="2" name="1 CuadroTexto"/>
          <p:cNvSpPr txBox="1"/>
          <p:nvPr/>
        </p:nvSpPr>
        <p:spPr>
          <a:xfrm>
            <a:off x="251520" y="1000647"/>
            <a:ext cx="8424936" cy="3693319"/>
          </a:xfrm>
          <a:prstGeom prst="rect">
            <a:avLst/>
          </a:prstGeom>
          <a:noFill/>
        </p:spPr>
        <p:txBody>
          <a:bodyPr wrap="square" rtlCol="0">
            <a:spAutoFit/>
          </a:bodyPr>
          <a:lstStyle/>
          <a:p>
            <a:pPr marL="342900" indent="-342900">
              <a:buFont typeface="+mj-lt"/>
              <a:buAutoNum type="arabicPeriod"/>
            </a:pPr>
            <a:r>
              <a:rPr lang="es-CO" dirty="0">
                <a:latin typeface="Arial" panose="020B0604020202020204" pitchFamily="34" charset="0"/>
                <a:cs typeface="Arial" panose="020B0604020202020204" pitchFamily="34" charset="0"/>
              </a:rPr>
              <a:t>Bajo peso al nacer</a:t>
            </a:r>
          </a:p>
          <a:p>
            <a:pPr marL="342900" indent="-342900">
              <a:buFont typeface="+mj-lt"/>
              <a:buAutoNum type="arabicPeriod"/>
            </a:pPr>
            <a:r>
              <a:rPr lang="es-CO" dirty="0">
                <a:latin typeface="Arial" panose="020B0604020202020204" pitchFamily="34" charset="0"/>
                <a:cs typeface="Arial" panose="020B0604020202020204" pitchFamily="34" charset="0"/>
              </a:rPr>
              <a:t>Alteraciones asociadas a la nutrición (Desnutrición proteico calórica y obesidad)</a:t>
            </a:r>
          </a:p>
          <a:p>
            <a:pPr marL="342900" indent="-342900">
              <a:buFont typeface="+mj-lt"/>
              <a:buAutoNum type="arabicPeriod"/>
            </a:pPr>
            <a:r>
              <a:rPr lang="es-CO" dirty="0">
                <a:latin typeface="Arial" panose="020B0604020202020204" pitchFamily="34" charset="0"/>
                <a:cs typeface="Arial" panose="020B0604020202020204" pitchFamily="34" charset="0"/>
              </a:rPr>
              <a:t>Infección Respiratoria Aguda (menores de cinco años) Alta: Otitis media, Faringitis </a:t>
            </a:r>
            <a:r>
              <a:rPr lang="es-CO" dirty="0" err="1">
                <a:latin typeface="Arial" panose="020B0604020202020204" pitchFamily="34" charset="0"/>
                <a:cs typeface="Arial" panose="020B0604020202020204" pitchFamily="34" charset="0"/>
              </a:rPr>
              <a:t>estreptococcica</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laringotraqueitis</a:t>
            </a:r>
            <a:r>
              <a:rPr lang="es-CO" dirty="0">
                <a:latin typeface="Arial" panose="020B0604020202020204" pitchFamily="34" charset="0"/>
                <a:cs typeface="Arial" panose="020B0604020202020204" pitchFamily="34" charset="0"/>
              </a:rPr>
              <a:t>. Baja: Bronconeumonía, bronquiolitis, neumonía.</a:t>
            </a:r>
          </a:p>
          <a:p>
            <a:pPr marL="342900" indent="-342900">
              <a:buFont typeface="+mj-lt"/>
              <a:buAutoNum type="arabicPeriod"/>
            </a:pPr>
            <a:r>
              <a:rPr lang="es-CO" dirty="0">
                <a:latin typeface="Arial" panose="020B0604020202020204" pitchFamily="34" charset="0"/>
                <a:cs typeface="Arial" panose="020B0604020202020204" pitchFamily="34" charset="0"/>
              </a:rPr>
              <a:t>Enfermedad Diarreica Aguda / Cólera </a:t>
            </a:r>
          </a:p>
          <a:p>
            <a:pPr marL="342900" indent="-342900">
              <a:buFont typeface="+mj-lt"/>
              <a:buAutoNum type="arabicPeriod"/>
            </a:pPr>
            <a:r>
              <a:rPr lang="es-CO" b="1" u="sng" dirty="0">
                <a:solidFill>
                  <a:srgbClr val="FF0000"/>
                </a:solidFill>
                <a:latin typeface="Arial" panose="020B0604020202020204" pitchFamily="34" charset="0"/>
                <a:cs typeface="Arial" panose="020B0604020202020204" pitchFamily="34" charset="0"/>
              </a:rPr>
              <a:t>Tuberculosis Pulmonar y </a:t>
            </a:r>
            <a:r>
              <a:rPr lang="es-CO" b="1" u="sng" dirty="0" err="1">
                <a:solidFill>
                  <a:srgbClr val="FF0000"/>
                </a:solidFill>
                <a:latin typeface="Arial" panose="020B0604020202020204" pitchFamily="34" charset="0"/>
                <a:cs typeface="Arial" panose="020B0604020202020204" pitchFamily="34" charset="0"/>
              </a:rPr>
              <a:t>Extrapulmonar</a:t>
            </a:r>
            <a:endParaRPr lang="es-CO" b="1" u="sng" dirty="0">
              <a:solidFill>
                <a:srgbClr val="FF0000"/>
              </a:solidFill>
              <a:latin typeface="Arial" panose="020B0604020202020204" pitchFamily="34" charset="0"/>
              <a:cs typeface="Arial" panose="020B0604020202020204" pitchFamily="34" charset="0"/>
            </a:endParaRPr>
          </a:p>
          <a:p>
            <a:pPr marL="342900" indent="-342900">
              <a:buFont typeface="+mj-lt"/>
              <a:buAutoNum type="arabicPeriod"/>
            </a:pPr>
            <a:r>
              <a:rPr lang="es-CO" dirty="0">
                <a:latin typeface="Arial" panose="020B0604020202020204" pitchFamily="34" charset="0"/>
                <a:cs typeface="Arial" panose="020B0604020202020204" pitchFamily="34" charset="0"/>
              </a:rPr>
              <a:t>Meningitis </a:t>
            </a:r>
            <a:r>
              <a:rPr lang="es-CO" dirty="0" err="1">
                <a:latin typeface="Arial" panose="020B0604020202020204" pitchFamily="34" charset="0"/>
                <a:cs typeface="Arial" panose="020B0604020202020204" pitchFamily="34" charset="0"/>
              </a:rPr>
              <a:t>Meningocóccica</a:t>
            </a:r>
            <a:endParaRPr lang="es-CO" dirty="0">
              <a:latin typeface="Arial" panose="020B0604020202020204" pitchFamily="34" charset="0"/>
              <a:cs typeface="Arial" panose="020B0604020202020204" pitchFamily="34" charset="0"/>
            </a:endParaRPr>
          </a:p>
          <a:p>
            <a:pPr marL="342900" indent="-342900">
              <a:buFont typeface="+mj-lt"/>
              <a:buAutoNum type="arabicPeriod"/>
            </a:pPr>
            <a:r>
              <a:rPr lang="es-CO" dirty="0">
                <a:latin typeface="Arial" panose="020B0604020202020204" pitchFamily="34" charset="0"/>
                <a:cs typeface="Arial" panose="020B0604020202020204" pitchFamily="34" charset="0"/>
              </a:rPr>
              <a:t>Asma Bronquial</a:t>
            </a:r>
          </a:p>
          <a:p>
            <a:pPr marL="342900" indent="-342900">
              <a:buFont typeface="+mj-lt"/>
              <a:buAutoNum type="arabicPeriod"/>
            </a:pPr>
            <a:r>
              <a:rPr lang="es-CO" dirty="0">
                <a:latin typeface="Arial" panose="020B0604020202020204" pitchFamily="34" charset="0"/>
                <a:cs typeface="Arial" panose="020B0604020202020204" pitchFamily="34" charset="0"/>
              </a:rPr>
              <a:t>Síndrome convulsivo</a:t>
            </a:r>
          </a:p>
          <a:p>
            <a:pPr marL="342900" indent="-342900">
              <a:buFont typeface="+mj-lt"/>
              <a:buAutoNum type="arabicPeriod"/>
            </a:pPr>
            <a:r>
              <a:rPr lang="es-CO" dirty="0">
                <a:latin typeface="Arial" panose="020B0604020202020204" pitchFamily="34" charset="0"/>
                <a:cs typeface="Arial" panose="020B0604020202020204" pitchFamily="34" charset="0"/>
              </a:rPr>
              <a:t>Fiebre reumática</a:t>
            </a:r>
          </a:p>
          <a:p>
            <a:pPr marL="342900" indent="-342900">
              <a:buFont typeface="+mj-lt"/>
              <a:buAutoNum type="arabicPeriod"/>
            </a:pPr>
            <a:r>
              <a:rPr lang="es-CO" dirty="0">
                <a:latin typeface="Arial" panose="020B0604020202020204" pitchFamily="34" charset="0"/>
                <a:cs typeface="Arial" panose="020B0604020202020204" pitchFamily="34" charset="0"/>
              </a:rPr>
              <a:t>Vicios de refracción, Estrabismo, Cataratas</a:t>
            </a:r>
          </a:p>
        </p:txBody>
      </p:sp>
    </p:spTree>
    <p:extLst>
      <p:ext uri="{BB962C8B-B14F-4D97-AF65-F5344CB8AC3E}">
        <p14:creationId xmlns:p14="http://schemas.microsoft.com/office/powerpoint/2010/main" val="1965730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260648"/>
            <a:ext cx="8458200" cy="576064"/>
          </a:xfrm>
        </p:spPr>
        <p:txBody>
          <a:bodyPr>
            <a:noAutofit/>
          </a:bodyPr>
          <a:lstStyle/>
          <a:p>
            <a:pPr lvl="0" algn="ctr"/>
            <a:r>
              <a:rPr lang="es-CO" sz="1800" dirty="0"/>
              <a:t>GUIAS DE ATENCION PARA EL MANEJO DE ENFERMEDADES DE INTERES</a:t>
            </a:r>
            <a:br>
              <a:rPr lang="es-CO" sz="1800" dirty="0"/>
            </a:br>
            <a:r>
              <a:rPr lang="es-CO" sz="1800" dirty="0"/>
              <a:t>EN SALUD PUBLICA</a:t>
            </a:r>
          </a:p>
        </p:txBody>
      </p:sp>
      <p:sp>
        <p:nvSpPr>
          <p:cNvPr id="2" name="1 CuadroTexto"/>
          <p:cNvSpPr txBox="1"/>
          <p:nvPr/>
        </p:nvSpPr>
        <p:spPr>
          <a:xfrm>
            <a:off x="251520" y="1000647"/>
            <a:ext cx="8424936" cy="5909310"/>
          </a:xfrm>
          <a:prstGeom prst="rect">
            <a:avLst/>
          </a:prstGeom>
          <a:noFill/>
        </p:spPr>
        <p:txBody>
          <a:bodyPr wrap="square" rtlCol="0">
            <a:spAutoFit/>
          </a:bodyPr>
          <a:lstStyle/>
          <a:p>
            <a:pPr marL="342900" indent="-342900">
              <a:buFont typeface="+mj-lt"/>
              <a:buAutoNum type="arabicPeriod" startAt="11"/>
            </a:pPr>
            <a:r>
              <a:rPr lang="es-CO" dirty="0">
                <a:latin typeface="Arial" panose="020B0604020202020204" pitchFamily="34" charset="0"/>
                <a:cs typeface="Arial" panose="020B0604020202020204" pitchFamily="34" charset="0"/>
              </a:rPr>
              <a:t>Enfermedades de Transmisión Sexual (Infección </a:t>
            </a:r>
            <a:r>
              <a:rPr lang="es-CO" dirty="0" err="1">
                <a:latin typeface="Arial" panose="020B0604020202020204" pitchFamily="34" charset="0"/>
                <a:cs typeface="Arial" panose="020B0604020202020204" pitchFamily="34" charset="0"/>
              </a:rPr>
              <a:t>gonocóccica</a:t>
            </a:r>
            <a:r>
              <a:rPr lang="es-CO" dirty="0">
                <a:latin typeface="Arial" panose="020B0604020202020204" pitchFamily="34" charset="0"/>
                <a:cs typeface="Arial" panose="020B0604020202020204" pitchFamily="34" charset="0"/>
              </a:rPr>
              <a:t>, Sífilis, VIH/SIDA). </a:t>
            </a:r>
            <a:r>
              <a:rPr lang="es-CO" b="1" dirty="0">
                <a:solidFill>
                  <a:srgbClr val="FF0000"/>
                </a:solidFill>
                <a:latin typeface="Arial" panose="020B0604020202020204" pitchFamily="34" charset="0"/>
                <a:cs typeface="Arial" panose="020B0604020202020204" pitchFamily="34" charset="0"/>
              </a:rPr>
              <a:t>Derogada por el artículo 4 de la Resolución 3442 de 2006 que adopta las Guías de Práctica Clínica basadas en evidencia para la prevención, diagnóstico y tratamiento de pacientes con VIH– SIDA y Enfermedad Renal Crónica y las recomendaciones de los Modelos de gestión Programática en VIH–SIDA y de Prevención y Control de la Enfermedad Renal Crónica</a:t>
            </a:r>
          </a:p>
          <a:p>
            <a:pPr marL="342900" indent="-342900">
              <a:buFont typeface="+mj-lt"/>
              <a:buAutoNum type="arabicPeriod" startAt="11"/>
            </a:pPr>
            <a:r>
              <a:rPr lang="es-CO" dirty="0">
                <a:latin typeface="Arial" panose="020B0604020202020204" pitchFamily="34" charset="0"/>
                <a:cs typeface="Arial" panose="020B0604020202020204" pitchFamily="34" charset="0"/>
              </a:rPr>
              <a:t>Hipertensión arterial</a:t>
            </a:r>
          </a:p>
          <a:p>
            <a:pPr marL="342900" indent="-342900">
              <a:buFont typeface="+mj-lt"/>
              <a:buAutoNum type="arabicPeriod" startAt="11"/>
            </a:pPr>
            <a:r>
              <a:rPr lang="es-CO" dirty="0">
                <a:latin typeface="Arial" panose="020B0604020202020204" pitchFamily="34" charset="0"/>
                <a:cs typeface="Arial" panose="020B0604020202020204" pitchFamily="34" charset="0"/>
              </a:rPr>
              <a:t>Hipertensión arterial y Hemorragias asociadas al embarazo</a:t>
            </a:r>
          </a:p>
          <a:p>
            <a:pPr marL="342900" indent="-342900">
              <a:buFont typeface="+mj-lt"/>
              <a:buAutoNum type="arabicPeriod" startAt="11"/>
            </a:pPr>
            <a:r>
              <a:rPr lang="es-CO" dirty="0">
                <a:latin typeface="Arial" panose="020B0604020202020204" pitchFamily="34" charset="0"/>
                <a:cs typeface="Arial" panose="020B0604020202020204" pitchFamily="34" charset="0"/>
              </a:rPr>
              <a:t>Menor y Mujer Maltratados</a:t>
            </a:r>
          </a:p>
          <a:p>
            <a:pPr marL="342900" indent="-342900">
              <a:buFont typeface="+mj-lt"/>
              <a:buAutoNum type="arabicPeriod" startAt="11"/>
            </a:pPr>
            <a:r>
              <a:rPr lang="es-CO" dirty="0">
                <a:latin typeface="Arial" panose="020B0604020202020204" pitchFamily="34" charset="0"/>
                <a:cs typeface="Arial" panose="020B0604020202020204" pitchFamily="34" charset="0"/>
              </a:rPr>
              <a:t>Diabetes Juvenil y del Adulto</a:t>
            </a:r>
          </a:p>
          <a:p>
            <a:pPr marL="342900" indent="-342900">
              <a:buFont typeface="+mj-lt"/>
              <a:buAutoNum type="arabicPeriod" startAt="11"/>
            </a:pPr>
            <a:r>
              <a:rPr lang="es-CO" dirty="0">
                <a:latin typeface="Arial" panose="020B0604020202020204" pitchFamily="34" charset="0"/>
                <a:cs typeface="Arial" panose="020B0604020202020204" pitchFamily="34" charset="0"/>
              </a:rPr>
              <a:t>Lesiones pre neoplásicas de cuello uterino</a:t>
            </a:r>
          </a:p>
          <a:p>
            <a:pPr marL="342900" indent="-342900">
              <a:buFont typeface="+mj-lt"/>
              <a:buAutoNum type="arabicPeriod" startAt="11"/>
            </a:pPr>
            <a:r>
              <a:rPr lang="es-CO" b="1" u="sng" dirty="0">
                <a:solidFill>
                  <a:srgbClr val="FF0000"/>
                </a:solidFill>
                <a:latin typeface="Arial" panose="020B0604020202020204" pitchFamily="34" charset="0"/>
                <a:cs typeface="Arial" panose="020B0604020202020204" pitchFamily="34" charset="0"/>
              </a:rPr>
              <a:t>Lepra</a:t>
            </a:r>
          </a:p>
          <a:p>
            <a:pPr marL="342900" indent="-342900" algn="just">
              <a:buFont typeface="+mj-lt"/>
              <a:buAutoNum type="arabicPeriod" startAt="11"/>
            </a:pPr>
            <a:r>
              <a:rPr lang="es-CO" b="1" u="sng" dirty="0">
                <a:solidFill>
                  <a:srgbClr val="FF0000"/>
                </a:solidFill>
                <a:latin typeface="Arial" panose="020B0604020202020204" pitchFamily="34" charset="0"/>
                <a:cs typeface="Arial" panose="020B0604020202020204" pitchFamily="34" charset="0"/>
              </a:rPr>
              <a:t>Malaria</a:t>
            </a:r>
            <a:r>
              <a:rPr lang="es-CO" dirty="0">
                <a:latin typeface="Arial" panose="020B0604020202020204" pitchFamily="34" charset="0"/>
                <a:cs typeface="Arial" panose="020B0604020202020204" pitchFamily="34" charset="0"/>
              </a:rPr>
              <a:t> </a:t>
            </a:r>
            <a:r>
              <a:rPr lang="es-CO" b="1" dirty="0">
                <a:solidFill>
                  <a:srgbClr val="FF0000"/>
                </a:solidFill>
                <a:latin typeface="Arial" panose="020B0604020202020204" pitchFamily="34" charset="0"/>
                <a:cs typeface="Arial" panose="020B0604020202020204" pitchFamily="34" charset="0"/>
              </a:rPr>
              <a:t>Derogada por Resolución 2257 de 2011 adopta los Protocolos y Guías para la Gestión de la Vigilancia en Salud pública, las Guías de Atención Clínica Integral y las Guías de Vigilancia Entomológica y Control para las Enfermedades Transmitidas por Vectores</a:t>
            </a:r>
          </a:p>
          <a:p>
            <a:pPr marL="342900" indent="-342900">
              <a:buFont typeface="+mj-lt"/>
              <a:buAutoNum type="arabicPeriod" startAt="11"/>
            </a:pPr>
            <a:r>
              <a:rPr lang="es-CO" dirty="0">
                <a:latin typeface="Arial" panose="020B0604020202020204" pitchFamily="34" charset="0"/>
                <a:cs typeface="Arial" panose="020B0604020202020204" pitchFamily="34" charset="0"/>
              </a:rPr>
              <a:t>Dengue </a:t>
            </a:r>
            <a:r>
              <a:rPr lang="es-CO" b="1" dirty="0">
                <a:solidFill>
                  <a:srgbClr val="FF0000"/>
                </a:solidFill>
                <a:latin typeface="Arial" panose="020B0604020202020204" pitchFamily="34" charset="0"/>
                <a:cs typeface="Arial" panose="020B0604020202020204" pitchFamily="34" charset="0"/>
              </a:rPr>
              <a:t>Derogada por Resolución 2257 de 2011 </a:t>
            </a:r>
          </a:p>
          <a:p>
            <a:pPr marL="342900" indent="-342900">
              <a:buFont typeface="+mj-lt"/>
              <a:buAutoNum type="arabicPeriod" startAt="11"/>
            </a:pPr>
            <a:r>
              <a:rPr lang="es-CO" b="1" u="sng" dirty="0" err="1">
                <a:solidFill>
                  <a:srgbClr val="FF0000"/>
                </a:solidFill>
                <a:latin typeface="Arial" panose="020B0604020202020204" pitchFamily="34" charset="0"/>
                <a:cs typeface="Arial" panose="020B0604020202020204" pitchFamily="34" charset="0"/>
              </a:rPr>
              <a:t>Leishmaniasis</a:t>
            </a:r>
            <a:r>
              <a:rPr lang="es-CO" b="1" u="sng" dirty="0">
                <a:solidFill>
                  <a:srgbClr val="FF0000"/>
                </a:solidFill>
                <a:latin typeface="Arial" panose="020B0604020202020204" pitchFamily="34" charset="0"/>
                <a:cs typeface="Arial" panose="020B0604020202020204" pitchFamily="34" charset="0"/>
              </a:rPr>
              <a:t> cutánea y visceral</a:t>
            </a:r>
            <a:r>
              <a:rPr lang="es-CO" b="1" dirty="0">
                <a:latin typeface="Arial" panose="020B0604020202020204" pitchFamily="34" charset="0"/>
                <a:cs typeface="Arial" panose="020B0604020202020204" pitchFamily="34" charset="0"/>
              </a:rPr>
              <a:t> </a:t>
            </a:r>
            <a:r>
              <a:rPr lang="es-CO" b="1" dirty="0">
                <a:solidFill>
                  <a:srgbClr val="FF0000"/>
                </a:solidFill>
                <a:latin typeface="Arial" panose="020B0604020202020204" pitchFamily="34" charset="0"/>
                <a:cs typeface="Arial" panose="020B0604020202020204" pitchFamily="34" charset="0"/>
              </a:rPr>
              <a:t>Derogada por Resolución 2257 de 2011</a:t>
            </a:r>
          </a:p>
          <a:p>
            <a:pPr marL="342900" indent="-342900">
              <a:buFont typeface="+mj-lt"/>
              <a:buAutoNum type="arabicPeriod" startAt="11"/>
            </a:pPr>
            <a:r>
              <a:rPr lang="es-CO" dirty="0">
                <a:latin typeface="Arial" panose="020B0604020202020204" pitchFamily="34" charset="0"/>
                <a:cs typeface="Arial" panose="020B0604020202020204" pitchFamily="34" charset="0"/>
              </a:rPr>
              <a:t>Fiebre Amarilla</a:t>
            </a:r>
          </a:p>
        </p:txBody>
      </p:sp>
    </p:spTree>
    <p:extLst>
      <p:ext uri="{BB962C8B-B14F-4D97-AF65-F5344CB8AC3E}">
        <p14:creationId xmlns:p14="http://schemas.microsoft.com/office/powerpoint/2010/main" val="3892154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ctrTitle"/>
          </p:nvPr>
        </p:nvSpPr>
        <p:spPr>
          <a:xfrm>
            <a:off x="342900" y="260648"/>
            <a:ext cx="8458200" cy="1224136"/>
          </a:xfrm>
        </p:spPr>
        <p:txBody>
          <a:bodyPr>
            <a:noAutofit/>
          </a:bodyPr>
          <a:lstStyle/>
          <a:p>
            <a:pPr lvl="0" algn="ctr"/>
            <a:r>
              <a:rPr lang="es-CO" sz="1800" dirty="0"/>
              <a:t>REGISTRO DE LAS ACTIVIDADES DE PROTECCIÓN ESPECÍFICA, DETECCIÓN TEMPRANA Y LA APLICACIÓN DE LAS GUÍAS DE ATENCIÓN INTEGRAL DE LAS ENFERMEDADES DE INTERÉS EN SALUD PÚBLICA DE OBLIGATORIO CUMPLIMIENTO</a:t>
            </a:r>
          </a:p>
        </p:txBody>
      </p:sp>
      <p:pic>
        <p:nvPicPr>
          <p:cNvPr id="8" name="7 Imagen"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988840"/>
            <a:ext cx="7992888" cy="1724266"/>
          </a:xfrm>
          <a:prstGeom prst="rect">
            <a:avLst/>
          </a:prstGeom>
        </p:spPr>
      </p:pic>
      <p:sp>
        <p:nvSpPr>
          <p:cNvPr id="9" name="8 CuadroTexto"/>
          <p:cNvSpPr txBox="1"/>
          <p:nvPr/>
        </p:nvSpPr>
        <p:spPr>
          <a:xfrm>
            <a:off x="683568" y="1412776"/>
            <a:ext cx="2604330" cy="461665"/>
          </a:xfrm>
          <a:prstGeom prst="rect">
            <a:avLst/>
          </a:prstGeom>
          <a:noFill/>
        </p:spPr>
        <p:txBody>
          <a:bodyPr wrap="square" rtlCol="0">
            <a:spAutoFit/>
          </a:bodyPr>
          <a:lstStyle/>
          <a:p>
            <a:r>
              <a:rPr lang="es-CO" sz="2400" b="1" dirty="0">
                <a:solidFill>
                  <a:srgbClr val="FF0000"/>
                </a:solidFill>
              </a:rPr>
              <a:t>ANTES</a:t>
            </a:r>
          </a:p>
        </p:txBody>
      </p:sp>
      <p:sp>
        <p:nvSpPr>
          <p:cNvPr id="10" name="9 CuadroTexto"/>
          <p:cNvSpPr txBox="1"/>
          <p:nvPr/>
        </p:nvSpPr>
        <p:spPr>
          <a:xfrm>
            <a:off x="558774" y="4005064"/>
            <a:ext cx="2604330" cy="461665"/>
          </a:xfrm>
          <a:prstGeom prst="rect">
            <a:avLst/>
          </a:prstGeom>
          <a:noFill/>
        </p:spPr>
        <p:txBody>
          <a:bodyPr wrap="square" rtlCol="0">
            <a:spAutoFit/>
          </a:bodyPr>
          <a:lstStyle/>
          <a:p>
            <a:r>
              <a:rPr lang="es-CO" sz="2400" b="1" dirty="0">
                <a:solidFill>
                  <a:srgbClr val="FF0000"/>
                </a:solidFill>
              </a:rPr>
              <a:t>ACTUALMENTE</a:t>
            </a:r>
          </a:p>
        </p:txBody>
      </p:sp>
      <p:sp>
        <p:nvSpPr>
          <p:cNvPr id="11" name="10 CuadroTexto"/>
          <p:cNvSpPr txBox="1"/>
          <p:nvPr/>
        </p:nvSpPr>
        <p:spPr>
          <a:xfrm>
            <a:off x="251520" y="4466729"/>
            <a:ext cx="8424936" cy="2031325"/>
          </a:xfrm>
          <a:prstGeom prst="rect">
            <a:avLst/>
          </a:prstGeom>
          <a:noFill/>
        </p:spPr>
        <p:txBody>
          <a:bodyPr wrap="square" rtlCol="0">
            <a:spAutoFit/>
          </a:bodyPr>
          <a:lstStyle/>
          <a:p>
            <a:pPr algn="just"/>
            <a:r>
              <a:rPr lang="es-CO" b="1" dirty="0"/>
              <a:t>Modificado por el artículo 8 de la Resolución 4505 de 2012. El reporte de las Actividades de Protección Específica, Detección Temprana y la aplicación de las Guías de Atención Integral de las enfermedades de interés en salud pública de obligatorio cumplimiento, se realizará de acuerdo con lo señalado en el Anexo Técnico -Estructura del registro </a:t>
            </a:r>
            <a:r>
              <a:rPr lang="es-CO" b="1" u="sng" dirty="0">
                <a:solidFill>
                  <a:srgbClr val="FF0000"/>
                </a:solidFill>
              </a:rPr>
              <a:t>por persona </a:t>
            </a:r>
            <a:r>
              <a:rPr lang="es-CO" b="1" dirty="0"/>
              <a:t>de las actividades de Protección Específica, Detección Temprana y Aplicación de Guías de Atención Integral para las Enfermedades de Interés de Obligatorio Cumplimiento.</a:t>
            </a:r>
          </a:p>
        </p:txBody>
      </p:sp>
    </p:spTree>
    <p:extLst>
      <p:ext uri="{BB962C8B-B14F-4D97-AF65-F5344CB8AC3E}">
        <p14:creationId xmlns:p14="http://schemas.microsoft.com/office/powerpoint/2010/main" val="1080502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ctrTitle"/>
          </p:nvPr>
        </p:nvSpPr>
        <p:spPr>
          <a:xfrm>
            <a:off x="342900" y="260648"/>
            <a:ext cx="8458200" cy="1224136"/>
          </a:xfrm>
        </p:spPr>
        <p:txBody>
          <a:bodyPr>
            <a:noAutofit/>
          </a:bodyPr>
          <a:lstStyle/>
          <a:p>
            <a:pPr lvl="0" algn="ctr"/>
            <a:r>
              <a:rPr lang="es-CO" sz="1800" dirty="0"/>
              <a:t>RECOMENDACIONES FINALES</a:t>
            </a:r>
          </a:p>
        </p:txBody>
      </p:sp>
      <p:sp>
        <p:nvSpPr>
          <p:cNvPr id="11" name="10 CuadroTexto"/>
          <p:cNvSpPr txBox="1"/>
          <p:nvPr/>
        </p:nvSpPr>
        <p:spPr>
          <a:xfrm>
            <a:off x="214751" y="1124744"/>
            <a:ext cx="8424936" cy="447814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O" b="1" dirty="0"/>
              <a:t>La actualización permanente de los profesiones y funcionarios de la salud es muy importante para garantizar de manera adecuada el derecho a la salud de la población a través e las intervenciones de Protección específica y Detección temprana.</a:t>
            </a:r>
          </a:p>
          <a:p>
            <a:pPr marL="285750" indent="-285750" algn="just">
              <a:spcAft>
                <a:spcPts val="600"/>
              </a:spcAft>
              <a:buFont typeface="Arial" panose="020B0604020202020204" pitchFamily="34" charset="0"/>
              <a:buChar char="•"/>
            </a:pPr>
            <a:r>
              <a:rPr lang="es-CO" b="1" dirty="0"/>
              <a:t>El abordaje de la población en el momento adecuado permite alcanzar un seguimiento oportuno y adherencia a los diferentes programas.</a:t>
            </a:r>
          </a:p>
          <a:p>
            <a:pPr marL="285750" indent="-285750" algn="just">
              <a:spcAft>
                <a:spcPts val="600"/>
              </a:spcAft>
              <a:buFont typeface="Arial" panose="020B0604020202020204" pitchFamily="34" charset="0"/>
              <a:buChar char="•"/>
            </a:pPr>
            <a:r>
              <a:rPr lang="es-CO" b="1" dirty="0"/>
              <a:t>El registro de la información adecuada desde el generador primario del dato es de vital importancia para obtener la información adecuada, veraz y confiable que aporte a la toma de decisiones de la mejores políticas publicas para el beneficio de la población.</a:t>
            </a:r>
          </a:p>
          <a:p>
            <a:pPr marL="285750" indent="-285750" algn="just">
              <a:spcAft>
                <a:spcPts val="600"/>
              </a:spcAft>
              <a:buFont typeface="Arial" panose="020B0604020202020204" pitchFamily="34" charset="0"/>
              <a:buChar char="•"/>
            </a:pPr>
            <a:r>
              <a:rPr lang="es-CO" b="1" dirty="0"/>
              <a:t>La retroalimentación oportuna de los resultados de los indicadores de las actividades de Protección específica y Detección temprana así como de los procesos de calidad de la atención es necesarias para realizar correctivos  y acciones de mejoramiento que permitan garantizar una atención con calidad a la población.</a:t>
            </a:r>
          </a:p>
        </p:txBody>
      </p:sp>
    </p:spTree>
    <p:extLst>
      <p:ext uri="{BB962C8B-B14F-4D97-AF65-F5344CB8AC3E}">
        <p14:creationId xmlns:p14="http://schemas.microsoft.com/office/powerpoint/2010/main" val="886814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2507"/>
            <a:ext cx="7916738" cy="5980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839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90" y="729824"/>
            <a:ext cx="8608020" cy="4859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5592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34280" y="116632"/>
            <a:ext cx="8458200" cy="764704"/>
          </a:xfrm>
        </p:spPr>
        <p:txBody>
          <a:bodyPr/>
          <a:lstStyle/>
          <a:p>
            <a:pPr algn="ctr"/>
            <a:r>
              <a:rPr lang="es-CO" dirty="0"/>
              <a:t>DEFINICIONES</a:t>
            </a:r>
          </a:p>
        </p:txBody>
      </p:sp>
      <p:graphicFrame>
        <p:nvGraphicFramePr>
          <p:cNvPr id="6" name="5 Diagrama"/>
          <p:cNvGraphicFramePr/>
          <p:nvPr>
            <p:extLst>
              <p:ext uri="{D42A27DB-BD31-4B8C-83A1-F6EECF244321}">
                <p14:modId xmlns:p14="http://schemas.microsoft.com/office/powerpoint/2010/main" val="1763746545"/>
              </p:ext>
            </p:extLst>
          </p:nvPr>
        </p:nvGraphicFramePr>
        <p:xfrm>
          <a:off x="611560" y="908720"/>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921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62272" y="116632"/>
            <a:ext cx="8458200" cy="764704"/>
          </a:xfrm>
        </p:spPr>
        <p:txBody>
          <a:bodyPr/>
          <a:lstStyle/>
          <a:p>
            <a:pPr algn="ctr"/>
            <a:r>
              <a:rPr lang="es-CO" dirty="0"/>
              <a:t>NORMAS TECNICAS</a:t>
            </a:r>
          </a:p>
        </p:txBody>
      </p:sp>
      <p:sp>
        <p:nvSpPr>
          <p:cNvPr id="5" name="3 Título"/>
          <p:cNvSpPr txBox="1">
            <a:spLocks/>
          </p:cNvSpPr>
          <p:nvPr/>
        </p:nvSpPr>
        <p:spPr>
          <a:xfrm>
            <a:off x="362272" y="836712"/>
            <a:ext cx="8458200" cy="504056"/>
          </a:xfrm>
          <a:prstGeom prst="rect">
            <a:avLst/>
          </a:prstGeom>
        </p:spPr>
        <p:txBody>
          <a:bodyPr vert="horz" anchor="t">
            <a:normAutofit lnSpcReduction="100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s-CO" sz="2800" b="1" dirty="0"/>
              <a:t>PROTECCION ESPECIFICA</a:t>
            </a:r>
            <a:endParaRPr lang="es-CO" sz="2800" dirty="0"/>
          </a:p>
        </p:txBody>
      </p:sp>
      <p:graphicFrame>
        <p:nvGraphicFramePr>
          <p:cNvPr id="3" name="2 Diagrama"/>
          <p:cNvGraphicFramePr/>
          <p:nvPr>
            <p:extLst>
              <p:ext uri="{D42A27DB-BD31-4B8C-83A1-F6EECF244321}">
                <p14:modId xmlns:p14="http://schemas.microsoft.com/office/powerpoint/2010/main" val="1681313509"/>
              </p:ext>
            </p:extLst>
          </p:nvPr>
        </p:nvGraphicFramePr>
        <p:xfrm>
          <a:off x="974948" y="1484784"/>
          <a:ext cx="719410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95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07504" y="116632"/>
            <a:ext cx="8819568" cy="1368152"/>
          </a:xfrm>
        </p:spPr>
        <p:txBody>
          <a:bodyPr>
            <a:noAutofit/>
          </a:bodyPr>
          <a:lstStyle/>
          <a:p>
            <a:pPr lvl="0" algn="ctr"/>
            <a:r>
              <a:rPr lang="es-CO" sz="2000" dirty="0"/>
              <a:t>NORMA TECNICA Vacunación según el Esquema del Programa Ampliado de Inmunizaciones (PAI)</a:t>
            </a:r>
            <a:br>
              <a:rPr lang="es-CO" sz="2000" dirty="0"/>
            </a:br>
            <a:r>
              <a:rPr lang="es-CO" sz="2000" dirty="0"/>
              <a:t>LINEAMIENTOS PARA LA GESTIÓN Y ADMINISTRACIÓN DEL PROGRAMA AMPLIADO DE INMUNIZACIONES -PAI</a:t>
            </a:r>
          </a:p>
        </p:txBody>
      </p:sp>
      <p:sp>
        <p:nvSpPr>
          <p:cNvPr id="5" name="3 Título"/>
          <p:cNvSpPr txBox="1">
            <a:spLocks/>
          </p:cNvSpPr>
          <p:nvPr/>
        </p:nvSpPr>
        <p:spPr>
          <a:xfrm>
            <a:off x="295488" y="1484784"/>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6" name="5 CuadroTexto"/>
          <p:cNvSpPr txBox="1"/>
          <p:nvPr/>
        </p:nvSpPr>
        <p:spPr>
          <a:xfrm>
            <a:off x="295488" y="2180397"/>
            <a:ext cx="8458200" cy="2062103"/>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Objetivos</a:t>
            </a:r>
          </a:p>
          <a:p>
            <a:pPr marL="285750"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Orientar a las Entidades Territoriales en todos los niveles, EAPB, IPS y equipos PAI, para el desarrollo de las acciones que impacten en el logro de las metas y objetivos del programa.</a:t>
            </a:r>
          </a:p>
          <a:p>
            <a:pPr marL="285750" indent="-285750" algn="just">
              <a:buFont typeface="Arial" panose="020B0604020202020204" pitchFamily="34" charset="0"/>
              <a:buChar char="•"/>
            </a:pPr>
            <a:r>
              <a:rPr lang="es-CO" sz="1600" dirty="0">
                <a:latin typeface="Arial" panose="020B0604020202020204" pitchFamily="34" charset="0"/>
                <a:cs typeface="Arial" panose="020B0604020202020204" pitchFamily="34" charset="0"/>
              </a:rPr>
              <a:t>Dar respuesta técnica al desarrollo del Proyecto de inversión nacional “INCREMENTO DE LA VACUNACIÓN EN LA POBLACIÓN OBJETO EN TODO EL TERRITORIO NACIONAL”, aprobado por el Departamento Nacional de Planeación (DNP) para el periodo 2016-2020, vigencia 2017.</a:t>
            </a:r>
          </a:p>
        </p:txBody>
      </p:sp>
      <p:sp>
        <p:nvSpPr>
          <p:cNvPr id="7" name="6 CuadroTexto"/>
          <p:cNvSpPr txBox="1"/>
          <p:nvPr/>
        </p:nvSpPr>
        <p:spPr>
          <a:xfrm>
            <a:off x="362255" y="4206023"/>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Metas</a:t>
            </a:r>
          </a:p>
        </p:txBody>
      </p:sp>
      <p:sp>
        <p:nvSpPr>
          <p:cNvPr id="9" name="8 CuadroTexto"/>
          <p:cNvSpPr txBox="1"/>
          <p:nvPr/>
        </p:nvSpPr>
        <p:spPr>
          <a:xfrm>
            <a:off x="253737" y="1844824"/>
            <a:ext cx="8638239"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Introducción</a:t>
            </a:r>
          </a:p>
        </p:txBody>
      </p:sp>
      <p:sp>
        <p:nvSpPr>
          <p:cNvPr id="10" name="9 CuadroTexto"/>
          <p:cNvSpPr txBox="1"/>
          <p:nvPr/>
        </p:nvSpPr>
        <p:spPr>
          <a:xfrm>
            <a:off x="343756" y="4645691"/>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Estrategias</a:t>
            </a:r>
          </a:p>
        </p:txBody>
      </p:sp>
      <p:sp>
        <p:nvSpPr>
          <p:cNvPr id="11" name="10 CuadroTexto"/>
          <p:cNvSpPr txBox="1"/>
          <p:nvPr/>
        </p:nvSpPr>
        <p:spPr>
          <a:xfrm>
            <a:off x="362272" y="5171708"/>
            <a:ext cx="8458200" cy="1323439"/>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Dirigido a:</a:t>
            </a:r>
          </a:p>
          <a:p>
            <a:pPr algn="just"/>
            <a:r>
              <a:rPr lang="es-CO" sz="1600" dirty="0">
                <a:latin typeface="Arial" panose="020B0604020202020204" pitchFamily="34" charset="0"/>
                <a:cs typeface="Arial" panose="020B0604020202020204" pitchFamily="34" charset="0"/>
              </a:rPr>
              <a:t>Documento que define se definen las líneas de acción, actividades, responsables e indicadores, de </a:t>
            </a:r>
            <a:r>
              <a:rPr lang="es-CO" sz="1600" b="1" u="sng" dirty="0">
                <a:latin typeface="Arial" panose="020B0604020202020204" pitchFamily="34" charset="0"/>
                <a:cs typeface="Arial" panose="020B0604020202020204" pitchFamily="34" charset="0"/>
              </a:rPr>
              <a:t>obligatorio cumplimiento</a:t>
            </a:r>
            <a:r>
              <a:rPr lang="es-CO" sz="1600" dirty="0">
                <a:latin typeface="Arial" panose="020B0604020202020204" pitchFamily="34" charset="0"/>
                <a:cs typeface="Arial" panose="020B0604020202020204" pitchFamily="34" charset="0"/>
              </a:rPr>
              <a:t> que deben concretarse para la gestión y administración del PAI en el nivel departamental, distrital, municipal, en las EAPB, en las IPS y profesionales que ofrecen el servicio de vacunación..</a:t>
            </a:r>
          </a:p>
        </p:txBody>
      </p:sp>
    </p:spTree>
    <p:extLst>
      <p:ext uri="{BB962C8B-B14F-4D97-AF65-F5344CB8AC3E}">
        <p14:creationId xmlns:p14="http://schemas.microsoft.com/office/powerpoint/2010/main" val="190365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42900" y="116632"/>
            <a:ext cx="8458200" cy="1368152"/>
          </a:xfrm>
        </p:spPr>
        <p:txBody>
          <a:bodyPr>
            <a:noAutofit/>
          </a:bodyPr>
          <a:lstStyle/>
          <a:p>
            <a:pPr lvl="0" algn="ctr"/>
            <a:r>
              <a:rPr lang="es-CO" sz="2000" dirty="0"/>
              <a:t>NORMA TECNICA Vacunación según el Esquema del Programa Ampliado de Inmunizaciones (PAI)</a:t>
            </a:r>
            <a:br>
              <a:rPr lang="es-CO" sz="2000" dirty="0"/>
            </a:br>
            <a:r>
              <a:rPr lang="es-CO" sz="2000" dirty="0"/>
              <a:t>LINEAMIENTOS PARA LA GESTIÓN Y ADMINISTRACIÓN DEL PROGRAMA AMPLIADO DE INMUNIZACIONES -PAI</a:t>
            </a:r>
          </a:p>
        </p:txBody>
      </p:sp>
      <p:sp>
        <p:nvSpPr>
          <p:cNvPr id="5" name="3 Título"/>
          <p:cNvSpPr txBox="1">
            <a:spLocks/>
          </p:cNvSpPr>
          <p:nvPr/>
        </p:nvSpPr>
        <p:spPr>
          <a:xfrm>
            <a:off x="295488" y="1484784"/>
            <a:ext cx="8458200" cy="540060"/>
          </a:xfrm>
          <a:prstGeom prst="rect">
            <a:avLst/>
          </a:prstGeom>
        </p:spPr>
        <p:txBody>
          <a:bodyPr vert="horz" anchor="t">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s-CO" sz="2000" dirty="0"/>
              <a:t>CONTENIDO</a:t>
            </a:r>
          </a:p>
        </p:txBody>
      </p:sp>
      <p:sp>
        <p:nvSpPr>
          <p:cNvPr id="8" name="7 CuadroTexto"/>
          <p:cNvSpPr txBox="1"/>
          <p:nvPr/>
        </p:nvSpPr>
        <p:spPr>
          <a:xfrm>
            <a:off x="179512" y="1866481"/>
            <a:ext cx="8458200" cy="3293209"/>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Acciones y responsabilidades en el programa ampliado de inmunizaciones</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Normatividad</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Coordinación</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Planificación y programación</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Cooperación técnica – supervisión</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Estrategias Tácticas</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Capacitación – Talento Humano</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Cadena de frío</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Insumos</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Comunicación - movilización social</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Sistema de información</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Vigilancia en salud pública - eventos inmunoprevenibles</a:t>
            </a:r>
          </a:p>
          <a:p>
            <a:pPr marL="800100" lvl="1" indent="-342900" algn="just">
              <a:buFont typeface="+mj-lt"/>
              <a:buAutoNum type="arabicPeriod"/>
            </a:pPr>
            <a:r>
              <a:rPr lang="es-CO" sz="1600" dirty="0">
                <a:latin typeface="Arial" panose="020B0604020202020204" pitchFamily="34" charset="0"/>
                <a:cs typeface="Arial" panose="020B0604020202020204" pitchFamily="34" charset="0"/>
              </a:rPr>
              <a:t>Evaluación</a:t>
            </a:r>
          </a:p>
        </p:txBody>
      </p:sp>
      <p:sp>
        <p:nvSpPr>
          <p:cNvPr id="12" name="11 CuadroTexto"/>
          <p:cNvSpPr txBox="1"/>
          <p:nvPr/>
        </p:nvSpPr>
        <p:spPr>
          <a:xfrm>
            <a:off x="295488" y="5328967"/>
            <a:ext cx="8458200" cy="338554"/>
          </a:xfrm>
          <a:prstGeom prst="rect">
            <a:avLst/>
          </a:prstGeom>
          <a:noFill/>
        </p:spPr>
        <p:txBody>
          <a:bodyPr wrap="square" rtlCol="0">
            <a:spAutoFit/>
          </a:bodyPr>
          <a:lstStyle/>
          <a:p>
            <a:pPr algn="just"/>
            <a:r>
              <a:rPr lang="es-CO" sz="1600" b="1" dirty="0">
                <a:latin typeface="Arial" panose="020B0604020202020204" pitchFamily="34" charset="0"/>
                <a:cs typeface="Arial" panose="020B0604020202020204" pitchFamily="34" charset="0"/>
              </a:rPr>
              <a:t>Indicadores de gestión del PAI</a:t>
            </a:r>
          </a:p>
        </p:txBody>
      </p:sp>
    </p:spTree>
    <p:extLst>
      <p:ext uri="{BB962C8B-B14F-4D97-AF65-F5344CB8AC3E}">
        <p14:creationId xmlns:p14="http://schemas.microsoft.com/office/powerpoint/2010/main" val="2398741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1818</TotalTime>
  <Words>3831</Words>
  <Application>Microsoft Office PowerPoint</Application>
  <PresentationFormat>Presentación en pantalla (4:3)</PresentationFormat>
  <Paragraphs>360</Paragraphs>
  <Slides>57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57</vt:i4>
      </vt:variant>
    </vt:vector>
  </HeadingPairs>
  <TitlesOfParts>
    <vt:vector size="63" baseType="lpstr">
      <vt:lpstr>Arial</vt:lpstr>
      <vt:lpstr>Franklin Gothic Book</vt:lpstr>
      <vt:lpstr>Franklin Gothic Medium</vt:lpstr>
      <vt:lpstr>Segoe UI Light</vt:lpstr>
      <vt:lpstr>Wingdings 2</vt:lpstr>
      <vt:lpstr>Viajes</vt:lpstr>
      <vt:lpstr>RESOLUCION 412 DE 2000</vt:lpstr>
      <vt:lpstr>PRESENTACION</vt:lpstr>
      <vt:lpstr>antecedente NORMATIVO</vt:lpstr>
      <vt:lpstr>antecedente NORMATIVO</vt:lpstr>
      <vt:lpstr>antecedente NORMATIVO</vt:lpstr>
      <vt:lpstr>DEFINICIONES</vt:lpstr>
      <vt:lpstr>NORMAS TECNICAS</vt:lpstr>
      <vt:lpstr>NORMA TECNICA Vacunación según el Esquema del Programa Ampliado de Inmunizaciones (PAI) LINEAMIENTOS PARA LA GESTIÓN Y ADMINISTRACIÓN DEL PROGRAMA AMPLIADO DE INMUNIZACIONES -PAI</vt:lpstr>
      <vt:lpstr>NORMA TECNICA Vacunación según el Esquema del Programa Ampliado de Inmunizaciones (PAI) LINEAMIENTOS PARA LA GESTIÓN Y ADMINISTRACIÓN DEL PROGRAMA AMPLIADO DE INMUNIZACIONES -PAI</vt:lpstr>
      <vt:lpstr>NORMA TECNICA Vacunación según el Esquema del Programa Ampliado de Inmunizaciones (PAI)</vt:lpstr>
      <vt:lpstr>NORMA TECNICA Vacunación según el Esquema del Programa Ampliado de Inmunizaciones (PAI)</vt:lpstr>
      <vt:lpstr>NORMA TECNICA Vacunación según el Esquema del Programa Ampliado de Inmunizaciones (PAI)</vt:lpstr>
      <vt:lpstr>NORMA TECNICA Atención Preventiva en Salud Bucal LINEAMIENTOS ESTRATEGIA INCREMENTAL DE CUIDADO BUCAL Y PROTECCIÓN ESPECÍFICA EN SALUD BUCAL PARA LA PRIMERA INFANCIA, INFANCIA Y ADOLESCENCIA ESTRATEGIA “SOY GENERACION MÁS SONRIENTE”</vt:lpstr>
      <vt:lpstr>NORMA TECNICA Atención Preventiva en Salud Bucal LINEAMIENTOS ESTRATEGIA INCREMENTAL DE CUIDADO BUCAL Y PROTECCIÓN ESPECÍFICA EN SALUD BUCAL PARA LA PRIMERA INFANCIA, INFANCIA Y ADOLESCENCIA ESTRATEGIA “SOY GENERACION MÁS SONRIENTE”</vt:lpstr>
      <vt:lpstr>NORMA TECNICA Atención Preventiva en Salud Bucal LINEAMIENTOS ESTRATEGIA INCREMENTAL DE CUIDADO BUCAL Y PROTECCIÓN ESPECÍFICA EN SALUD BUCAL PARA LA PRIMERA INFANCIA, INFANCIA Y ADOLESCENCIA ESTRATEGIA “SOY GENERACION MÁS SONRIENTE”</vt:lpstr>
      <vt:lpstr>NORMA TECNICA Atención Preventiva en Salud Bucal</vt:lpstr>
      <vt:lpstr>NORMAS  TECNICAS  Atención DEL PARTO Y ATENCION DEL RECIEN NACIDO RUTA DE ATENCION MATERNO PERINATAL</vt:lpstr>
      <vt:lpstr>NORMAS  TECNICAS  Atención DEL PARTO Y ATENCION DEL RECIEN NACIDO RUTA DE ATENCION MATERNO PERINATAL</vt:lpstr>
      <vt:lpstr>Presentación de PowerPoint</vt:lpstr>
      <vt:lpstr>Presentación de PowerPoint</vt:lpstr>
      <vt:lpstr>NORMAS  TECNICAS  Atención DEL PARTO Y ATENCION DEL RECIEN NACIDO RUTA DE ATENCION MATERNO PERINATAL</vt:lpstr>
      <vt:lpstr>NORMA TECNICA Atención en Planificación Familiar a hombres y mujeres ACTUALIZADA POR Resolución 1973 de 2008 Y Resolución 769 de 2008 </vt:lpstr>
      <vt:lpstr>NORMA TECNICA Atención en Planificación Familiar a hombres y mujeres ACTUALIZADA por la Resolución 769 de 2008 y POR la Resolución 1973 de 2008 </vt:lpstr>
      <vt:lpstr>NORMA TECNICA Atención en Planificación Familiar a hombres y mujeres ACTUALIZADA POR Resolución 1973 de 2008 Y Resolución 769 de 2008 </vt:lpstr>
      <vt:lpstr>NORMAS TECNICAS</vt:lpstr>
      <vt:lpstr>NORMA TECNICA Detección Temprana de las alteraciones del Crecimiento y Desarrollo (Menores de 10 años) Y DEL JOVEN 10 A 29 AÑOS, DEL ADULTO Y DE alteraciones de la agudeza visual ruta de promoción y mantenimiento de la salud  </vt:lpstr>
      <vt:lpstr>NORMA TECNICA Detección Temprana de las alteraciones del Crecimiento y Desarrollo (Menores de 10 años) Y DEL JOVEN 10 A 29 AÑOS, DEL ADULTO Y DE alteraciones de la agudeza visual ruta de promoción y mantenimiento de la salud  </vt:lpstr>
      <vt:lpstr>NORMA TECNICA Detección Temprana de las alteraciones del Crecimiento y Desarrollo (Menores de 10 años) Y DEL JOVEN 10 A 29 AÑOS, DEL ADULTO Y DE alteraciones de la agudeza visual ruta de promoción y mantenimiento de la salud  </vt:lpstr>
      <vt:lpstr>NORMA TECNICA Detección Temprana de las alteraciones del Crecimiento y Desarrollo (Menores de 10 años) Y DEL JOVEN 10 A 29 AÑOS, DEL ADULTO Y DE alteraciones de la agudeza visual ruta de promoción y mantenimiento de la salud  </vt:lpstr>
      <vt:lpstr>NORMA TECNICA Detección Temprana de las alteraciones del Crecimiento y Desarrollo (Menores de 10 años) Y DEL JOVEN 10 A 29 AÑOS, DEL ADULTO Y DE alteraciones de la agudeza visual ruta de promoción y mantenimiento de la salud  </vt:lpstr>
      <vt:lpstr>Presentación de PowerPoint</vt:lpstr>
      <vt:lpstr>Presentación de PowerPoint</vt:lpstr>
      <vt:lpstr>Presentación de PowerPoint</vt:lpstr>
      <vt:lpstr>Presentación de PowerPoint</vt:lpstr>
      <vt:lpstr>Presentación de PowerPoint</vt:lpstr>
      <vt:lpstr>Presentación de PowerPoint</vt:lpstr>
      <vt:lpstr>NORMA TECNICA Detección Temprana de las alteraciones del Crecimiento y Desarrollo (Menores de 10 años) Y DEL JOVEN 10 A 29 AÑOS </vt:lpstr>
      <vt:lpstr>NORMA TECNICA Detección Temprana de las alteraciones del Crecimiento y Desarrollo (Menores de 10 años) Y DEL JOVEN 10 A 29 AÑOS </vt:lpstr>
      <vt:lpstr>NORMA TECNICA Detección temprana de las alteraciones del embarazo   ruta MATERNO PERINATAL </vt:lpstr>
      <vt:lpstr>Presentación de PowerPoint</vt:lpstr>
      <vt:lpstr>Presentación de PowerPoint</vt:lpstr>
      <vt:lpstr>Presentación de PowerPoint</vt:lpstr>
      <vt:lpstr>NORMA TECNICA Detección temprana de las alteraciones del embarazo</vt:lpstr>
      <vt:lpstr>NORMA TECNICA Detección temprana del cáncer de cuello uterino </vt:lpstr>
      <vt:lpstr>Presentación de PowerPoint</vt:lpstr>
      <vt:lpstr>Presentación de PowerPoint</vt:lpstr>
      <vt:lpstr>Presentación de PowerPoint</vt:lpstr>
      <vt:lpstr>NORMA TECNICA Detección temprana del cáncer de SENO</vt:lpstr>
      <vt:lpstr>Presentación de PowerPoint</vt:lpstr>
      <vt:lpstr>Presentación de PowerPoint</vt:lpstr>
      <vt:lpstr>NORMA TECNICA Detección temprana de CANCER DE CUELLO UTERINO Y DE SENO</vt:lpstr>
      <vt:lpstr>GUIAS DE ATENCION PARA EL MANEJO DE ENFERMEDADES DE INTERES EN SALUD PUBLICA</vt:lpstr>
      <vt:lpstr>GUIAS DE ATENCION PARA EL MANEJO DE ENFERMEDADES DE INTERES EN SALUD PUBLICA</vt:lpstr>
      <vt:lpstr>REGISTRO DE LAS ACTIVIDADES DE PROTECCIÓN ESPECÍFICA, DETECCIÓN TEMPRANA Y LA APLICACIÓN DE LAS GUÍAS DE ATENCIÓN INTEGRAL DE LAS ENFERMEDADES DE INTERÉS EN SALUD PÚBLICA DE OBLIGATORIO CUMPLIMIENTO</vt:lpstr>
      <vt:lpstr>RECOMENDACIONES FINALES</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RESOLUCION 412 DE 2000</dc:title>
  <dc:creator>Monica</dc:creator>
  <cp:lastModifiedBy>Pablo Esteban Espinosa Granados</cp:lastModifiedBy>
  <cp:revision>91</cp:revision>
  <dcterms:created xsi:type="dcterms:W3CDTF">2018-03-06T23:10:16Z</dcterms:created>
  <dcterms:modified xsi:type="dcterms:W3CDTF">2018-03-13T18:46:48Z</dcterms:modified>
</cp:coreProperties>
</file>